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3C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2_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omments/modernComment_152_49BD854.xml" ContentType="application/vnd.ms-powerpoint.comments+xml"/>
  <Override PartName="/ppt/notesSlides/notesSlide7.xml" ContentType="application/vnd.openxmlformats-officedocument.presentationml.notesSlide+xml"/>
  <Override PartName="/ppt/comments/modernComment_150_52E1B8F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F_6D6A6427.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5" r:id="rId4"/>
  </p:sldMasterIdLst>
  <p:notesMasterIdLst>
    <p:notesMasterId r:id="rId28"/>
  </p:notesMasterIdLst>
  <p:sldIdLst>
    <p:sldId id="314" r:id="rId5"/>
    <p:sldId id="315" r:id="rId6"/>
    <p:sldId id="316" r:id="rId7"/>
    <p:sldId id="317" r:id="rId8"/>
    <p:sldId id="318" r:id="rId9"/>
    <p:sldId id="320" r:id="rId10"/>
    <p:sldId id="321" r:id="rId11"/>
    <p:sldId id="322" r:id="rId12"/>
    <p:sldId id="323" r:id="rId13"/>
    <p:sldId id="324" r:id="rId14"/>
    <p:sldId id="338" r:id="rId15"/>
    <p:sldId id="336" r:id="rId16"/>
    <p:sldId id="327" r:id="rId17"/>
    <p:sldId id="329" r:id="rId18"/>
    <p:sldId id="340" r:id="rId19"/>
    <p:sldId id="333" r:id="rId20"/>
    <p:sldId id="334" r:id="rId21"/>
    <p:sldId id="332" r:id="rId22"/>
    <p:sldId id="337" r:id="rId23"/>
    <p:sldId id="331" r:id="rId24"/>
    <p:sldId id="341" r:id="rId25"/>
    <p:sldId id="319" r:id="rId26"/>
    <p:sldId id="339" r:id="rId2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A23BB37-F0B8-957E-851C-1D2642104D50}" name="Thomas Poort" initials="TP" userId="S::tkpoort@tudelft.nl::a8ea293d-5818-47a5-a244-26ec4fe86829" providerId="AD"/>
  <p188:author id="{E506CE80-C735-3854-7025-C6937AB3E5E4}" name="Hang Long" initials="HL" userId="S::hanglong@tudelft.nl::6fc78991-f8ba-43fc-ac22-33b35640965d" providerId="AD"/>
  <p188:author id="{33C838D7-49FA-B812-4237-EDC0042E8336}" name="Dwiva Dwiva Anbiya Taruna" initials="DD" userId="S::dtaruna@tudelft.nl::0d5a086a-bb39-45d2-ad79-e9b2e53b043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2"/>
    <a:srgbClr val="EE6841"/>
    <a:srgbClr val="6CC24A"/>
    <a:srgbClr val="009B77"/>
    <a:srgbClr val="01B8C9"/>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C352D-6F4D-FEF4-4E63-9878857D056B}" v="439" dt="2024-02-02T10:54:22.789"/>
    <p1510:client id="{5363CAEF-111C-FCE3-5C3B-993DF068FE1E}" v="32" dt="2024-02-02T11:55:28.199"/>
    <p1510:client id="{75A68B82-A585-03A7-4EEF-3DCCF3D117EE}" v="167" dt="2024-02-01T18:41:22.189"/>
    <p1510:client id="{A74B1DF0-94C6-7EEF-2F1C-90ECA1CACD08}" v="127" dt="2024-02-02T11:13:42.456"/>
    <p1510:client id="{C076A6A0-CF25-48B0-BBB0-322117966013}" v="948" dt="2024-02-02T13:40:52.831"/>
    <p1510:client id="{C95AD36C-B828-47B0-8DE7-4BADA3C195FC}" v="2024" dt="2024-02-02T13:45:19.498"/>
    <p1510:client id="{D41F289D-FF51-2814-4FFF-E6C22B888169}" v="25" dt="2024-02-02T12:27:35.110"/>
    <p1510:client id="{F2CA9D6E-9253-54B6-7CD1-46EFA69F82BA}" v="819" dt="2024-02-02T13:54:30.72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omments/modernComment_13C_0.xml><?xml version="1.0" encoding="utf-8"?>
<p188:cmLst xmlns:a="http://schemas.openxmlformats.org/drawingml/2006/main" xmlns:r="http://schemas.openxmlformats.org/officeDocument/2006/relationships" xmlns:p188="http://schemas.microsoft.com/office/powerpoint/2018/8/main">
  <p188:cm id="{8E2F6370-5E8D-4975-B602-4167BCD313E1}" authorId="{E506CE80-C735-3854-7025-C6937AB3E5E4}" status="resolved" created="2024-02-01T17:26:12.298" complete="100000">
    <pc:sldMkLst xmlns:pc="http://schemas.microsoft.com/office/powerpoint/2013/main/command">
      <pc:docMk/>
      <pc:sldMk cId="0" sldId="316"/>
    </pc:sldMkLst>
    <p188:txBody>
      <a:bodyPr/>
      <a:lstStyle/>
      <a:p>
        <a:r>
          <a:rPr lang="zh-CN" altLang="en-US"/>
          <a:t>maybe merge this with the 1st slide</a:t>
        </a:r>
      </a:p>
    </p188:txBody>
    <p188:extLst>
      <p:ext xmlns:p="http://schemas.openxmlformats.org/presentationml/2006/main" uri="{57CB4572-C831-44C2-8A1C-0ADB6CCDFE69}">
        <p223:reactions xmlns:p223="http://schemas.microsoft.com/office/powerpoint/2022/03/main">
          <p223:rxn type="👍">
            <p223:instance time="2024-02-02T08:37:52.264" authorId="{33C838D7-49FA-B812-4237-EDC0042E8336}"/>
          </p223:rxn>
        </p223:reactions>
      </p:ext>
    </p188:extLst>
  </p188:cm>
</p188:cmLst>
</file>

<file path=ppt/comments/modernComment_13F_6D6A6427.xml><?xml version="1.0" encoding="utf-8"?>
<p188:cmLst xmlns:a="http://schemas.openxmlformats.org/drawingml/2006/main" xmlns:r="http://schemas.openxmlformats.org/officeDocument/2006/relationships" xmlns:p188="http://schemas.microsoft.com/office/powerpoint/2018/8/main">
  <p188:cm id="{27C92E96-717E-47D7-BD6B-6990D43F8F65}" authorId="{E506CE80-C735-3854-7025-C6937AB3E5E4}" created="2024-02-01T17:26:51.238">
    <pc:sldMkLst xmlns:pc="http://schemas.microsoft.com/office/powerpoint/2013/main/command">
      <pc:docMk/>
      <pc:sldMk cId="1835688999" sldId="319"/>
    </pc:sldMkLst>
    <p188:replyLst>
      <p188:reply id="{E09E95E1-D493-44E1-8FE5-C54AB60606AD}" authorId="{3A23BB37-F0B8-957E-851C-1D2642104D50}" created="2024-02-02T08:22:00.007">
        <p188:txBody>
          <a:bodyPr/>
          <a:lstStyle/>
          <a:p>
            <a:r>
              <a:rPr lang="nl-NL"/>
              <a:t>Makes sense, i incorporated this slide into the next</a:t>
            </a:r>
          </a:p>
        </p188:txBody>
      </p188:reply>
    </p188:replyLst>
    <p188:txBody>
      <a:bodyPr/>
      <a:lstStyle/>
      <a:p>
        <a:r>
          <a:rPr lang="zh-CN" altLang="en-US"/>
          <a:t>might overlap the next slide</a:t>
        </a:r>
      </a:p>
    </p188:txBody>
  </p188:cm>
</p188:cmLst>
</file>

<file path=ppt/comments/modernComment_142_0.xml><?xml version="1.0" encoding="utf-8"?>
<p188:cmLst xmlns:a="http://schemas.openxmlformats.org/drawingml/2006/main" xmlns:r="http://schemas.openxmlformats.org/officeDocument/2006/relationships" xmlns:p188="http://schemas.microsoft.com/office/powerpoint/2018/8/main">
  <p188:cm id="{11A7847D-BCC3-4E17-B626-6D4CEC69A8D4}" authorId="{E506CE80-C735-3854-7025-C6937AB3E5E4}" status="resolved" created="2024-02-01T17:28:03.728" complete="100000">
    <ac:deMkLst xmlns:ac="http://schemas.microsoft.com/office/drawing/2013/main/command">
      <pc:docMk xmlns:pc="http://schemas.microsoft.com/office/powerpoint/2013/main/command"/>
      <pc:sldMk xmlns:pc="http://schemas.microsoft.com/office/powerpoint/2013/main/command" cId="0" sldId="322"/>
      <ac:picMk id="3" creationId="{59AF6FC3-C766-6F28-C1CE-080EA13B6FFC}"/>
    </ac:deMkLst>
    <p188:txBody>
      <a:bodyPr/>
      <a:lstStyle/>
      <a:p>
        <a:r>
          <a:rPr lang="zh-CN" altLang="en-US"/>
          <a:t>attatch the input (forcing data &amp; attribute) and out (dischage prediction) to the LSTM unit</a:t>
        </a:r>
      </a:p>
    </p188:txBody>
  </p188:cm>
</p188:cmLst>
</file>

<file path=ppt/comments/modernComment_150_52E1B8F5.xml><?xml version="1.0" encoding="utf-8"?>
<p188:cmLst xmlns:a="http://schemas.openxmlformats.org/drawingml/2006/main" xmlns:r="http://schemas.openxmlformats.org/officeDocument/2006/relationships" xmlns:p188="http://schemas.microsoft.com/office/powerpoint/2018/8/main">
  <p188:cm id="{DD599323-A04A-4C16-A8A1-4A11C1FFF5C6}" authorId="{E506CE80-C735-3854-7025-C6937AB3E5E4}" status="resolved" created="2024-02-01T18:41:22.189" complete="100000">
    <ac:txMkLst xmlns:ac="http://schemas.microsoft.com/office/drawing/2013/main/command">
      <pc:docMk xmlns:pc="http://schemas.microsoft.com/office/powerpoint/2013/main/command"/>
      <pc:sldMk xmlns:pc="http://schemas.microsoft.com/office/powerpoint/2013/main/command" cId="1390524661" sldId="336"/>
      <ac:graphicFrameMk id="2" creationId="{8F11519F-3CA1-2674-8595-BACCC2E99F98}"/>
      <ac:tblMk/>
      <ac:tcMk rowId="1492598452" colId="2881588588"/>
      <ac:txMk cp="0" len="12">
        <ac:context len="13" hash="4140793242"/>
      </ac:txMk>
    </ac:txMkLst>
    <p188:pos x="5237238" y="151190"/>
    <p188:replyLst>
      <p188:reply id="{87ADA36C-2F88-4238-88F8-662D58B04916}" authorId="{3A23BB37-F0B8-957E-851C-1D2642104D50}" created="2024-02-02T08:24:30.538">
        <p188:txBody>
          <a:bodyPr/>
          <a:lstStyle/>
          <a:p>
            <a:r>
              <a:rPr lang="nl-NL"/>
              <a:t>Ah yes, it was already median, just forgot to change it</a:t>
            </a:r>
          </a:p>
        </p188:txBody>
      </p188:reply>
    </p188:replyLst>
    <p188:txBody>
      <a:bodyPr/>
      <a:lstStyle/>
      <a:p>
        <a:r>
          <a:rPr lang="zh-CN" altLang="en-US"/>
          <a:t>maybe use median PINAW here because it is affected by extreme value a lot</a:t>
        </a:r>
      </a:p>
    </p188:txBody>
  </p188:cm>
</p188:cmLst>
</file>

<file path=ppt/comments/modernComment_152_49BD854.xml><?xml version="1.0" encoding="utf-8"?>
<p188:cmLst xmlns:a="http://schemas.openxmlformats.org/drawingml/2006/main" xmlns:r="http://schemas.openxmlformats.org/officeDocument/2006/relationships" xmlns:p188="http://schemas.microsoft.com/office/powerpoint/2018/8/main">
  <p188:cm id="{0974FD7C-8D12-4271-8B1F-CF5EEC5B3903}" authorId="{E506CE80-C735-3854-7025-C6937AB3E5E4}" created="2024-02-01T17:28:59.169">
    <pc:sldMkLst xmlns:pc="http://schemas.microsoft.com/office/powerpoint/2013/main/command">
      <pc:docMk/>
      <pc:sldMk cId="77322324" sldId="338"/>
    </pc:sldMkLst>
    <p188:replyLst>
      <p188:reply id="{D4580674-A5AF-4C47-A967-0677355045B3}" authorId="{E506CE80-C735-3854-7025-C6937AB3E5E4}" created="2024-02-01T18:30:19.760">
        <p188:txBody>
          <a:bodyPr/>
          <a:lstStyle/>
          <a:p>
            <a:r>
              <a:rPr lang="zh-CN" altLang="en-US"/>
              <a:t>it seems the median overlap LSTM prediction completely </a:t>
            </a:r>
          </a:p>
        </p188:txBody>
      </p188:reply>
    </p188:replyLst>
    <p188:txBody>
      <a:bodyPr/>
      <a:lstStyle/>
      <a:p>
        <a:r>
          <a:rPr lang="zh-CN" altLang="en-US"/>
          <a:t>nice plot!</a:t>
        </a:r>
      </a:p>
    </p188:txBody>
    <p188:extLst>
      <p:ext xmlns:p="http://schemas.openxmlformats.org/presentationml/2006/main" uri="{57CB4572-C831-44C2-8A1C-0ADB6CCDFE69}">
        <p223:reactions xmlns:p223="http://schemas.microsoft.com/office/powerpoint/2022/03/main">
          <p223:rxn type="👍">
            <p223:instance time="2024-02-02T10:57:45.982" authorId="{33C838D7-49FA-B812-4237-EDC0042E8336}"/>
          </p223:rxn>
        </p223:reactions>
      </p:ext>
    </p188:extLst>
  </p188:cm>
</p188:cmLst>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8D80A9-2884-4004-9FFC-ABB296AC898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850ADB-5338-40C1-B57C-F329B2D487C1}">
      <dgm:prSet/>
      <dgm:spPr/>
      <dgm:t>
        <a:bodyPr/>
        <a:lstStyle/>
        <a:p>
          <a:pPr>
            <a:lnSpc>
              <a:spcPct val="100000"/>
            </a:lnSpc>
            <a:defRPr b="1"/>
          </a:pPr>
          <a:r>
            <a:rPr lang="nl-NL"/>
            <a:t>Deterministic:</a:t>
          </a:r>
          <a:endParaRPr lang="en-US"/>
        </a:p>
      </dgm:t>
    </dgm:pt>
    <dgm:pt modelId="{28FA0259-4AFF-4327-9C75-D615CA73F7C2}" type="parTrans" cxnId="{C8DBB82E-DD41-45E8-B4F9-08AABDC25698}">
      <dgm:prSet/>
      <dgm:spPr/>
      <dgm:t>
        <a:bodyPr/>
        <a:lstStyle/>
        <a:p>
          <a:endParaRPr lang="en-US"/>
        </a:p>
      </dgm:t>
    </dgm:pt>
    <dgm:pt modelId="{97AFE5B2-5387-445C-95B6-83838F9F1E1B}" type="sibTrans" cxnId="{C8DBB82E-DD41-45E8-B4F9-08AABDC25698}">
      <dgm:prSet/>
      <dgm:spPr/>
      <dgm:t>
        <a:bodyPr/>
        <a:lstStyle/>
        <a:p>
          <a:endParaRPr lang="en-US"/>
        </a:p>
      </dgm:t>
    </dgm:pt>
    <dgm:pt modelId="{66935A55-CFAF-46C2-974C-53173CB714E8}">
      <dgm:prSet/>
      <dgm:spPr/>
      <dgm:t>
        <a:bodyPr/>
        <a:lstStyle/>
        <a:p>
          <a:pPr>
            <a:lnSpc>
              <a:spcPct val="100000"/>
            </a:lnSpc>
          </a:pPr>
          <a:r>
            <a:rPr lang="nl-NL" b="1"/>
            <a:t>NSE</a:t>
          </a:r>
          <a:r>
            <a:rPr lang="nl-NL"/>
            <a:t>, MSE, RMSE, KGE</a:t>
          </a:r>
          <a:endParaRPr lang="en-US"/>
        </a:p>
      </dgm:t>
    </dgm:pt>
    <dgm:pt modelId="{CF8035B9-B770-440B-9C92-336E66BB4AFE}" type="parTrans" cxnId="{CDAD024C-BBFD-442B-B442-206366B740CB}">
      <dgm:prSet/>
      <dgm:spPr/>
      <dgm:t>
        <a:bodyPr/>
        <a:lstStyle/>
        <a:p>
          <a:endParaRPr lang="en-US"/>
        </a:p>
      </dgm:t>
    </dgm:pt>
    <dgm:pt modelId="{BE90C8B7-4797-42C9-A946-8F0B445BC9DF}" type="sibTrans" cxnId="{CDAD024C-BBFD-442B-B442-206366B740CB}">
      <dgm:prSet/>
      <dgm:spPr/>
      <dgm:t>
        <a:bodyPr/>
        <a:lstStyle/>
        <a:p>
          <a:endParaRPr lang="en-US"/>
        </a:p>
      </dgm:t>
    </dgm:pt>
    <dgm:pt modelId="{626E51E1-B1D3-4A8C-911E-ADE3BCE68CF0}">
      <dgm:prSet/>
      <dgm:spPr/>
      <dgm:t>
        <a:bodyPr/>
        <a:lstStyle/>
        <a:p>
          <a:pPr>
            <a:lnSpc>
              <a:spcPct val="100000"/>
            </a:lnSpc>
            <a:defRPr b="1"/>
          </a:pPr>
          <a:r>
            <a:rPr lang="nl-NL"/>
            <a:t>Probabilistic:</a:t>
          </a:r>
          <a:endParaRPr lang="en-US"/>
        </a:p>
      </dgm:t>
    </dgm:pt>
    <dgm:pt modelId="{900AFEC7-FC7B-4A3B-B126-29677F7640B1}" type="parTrans" cxnId="{2D2C59D1-EA99-433F-BD22-2455C82A799F}">
      <dgm:prSet/>
      <dgm:spPr/>
      <dgm:t>
        <a:bodyPr/>
        <a:lstStyle/>
        <a:p>
          <a:endParaRPr lang="en-US"/>
        </a:p>
      </dgm:t>
    </dgm:pt>
    <dgm:pt modelId="{F443A885-7B6A-44F0-AD21-0614AF1F578B}" type="sibTrans" cxnId="{2D2C59D1-EA99-433F-BD22-2455C82A799F}">
      <dgm:prSet/>
      <dgm:spPr/>
      <dgm:t>
        <a:bodyPr/>
        <a:lstStyle/>
        <a:p>
          <a:endParaRPr lang="en-US"/>
        </a:p>
      </dgm:t>
    </dgm:pt>
    <dgm:pt modelId="{DDA582A9-7F05-4F7C-8450-460786888398}">
      <dgm:prSet/>
      <dgm:spPr/>
      <dgm:t>
        <a:bodyPr/>
        <a:lstStyle/>
        <a:p>
          <a:pPr>
            <a:lnSpc>
              <a:spcPct val="100000"/>
            </a:lnSpc>
          </a:pPr>
          <a:r>
            <a:rPr lang="nl-NL"/>
            <a:t>PICP 	-&gt;	Reliability</a:t>
          </a:r>
          <a:endParaRPr lang="en-US"/>
        </a:p>
      </dgm:t>
    </dgm:pt>
    <dgm:pt modelId="{8A1C96B7-53D8-4BC9-8309-EA7736CAE3A9}" type="parTrans" cxnId="{44A8D331-1C04-4B5C-B9EF-DAC961564A78}">
      <dgm:prSet/>
      <dgm:spPr/>
      <dgm:t>
        <a:bodyPr/>
        <a:lstStyle/>
        <a:p>
          <a:endParaRPr lang="en-US"/>
        </a:p>
      </dgm:t>
    </dgm:pt>
    <dgm:pt modelId="{9A0075B9-5529-4E7A-8BD2-1B4566797E12}" type="sibTrans" cxnId="{44A8D331-1C04-4B5C-B9EF-DAC961564A78}">
      <dgm:prSet/>
      <dgm:spPr/>
      <dgm:t>
        <a:bodyPr/>
        <a:lstStyle/>
        <a:p>
          <a:endParaRPr lang="en-US"/>
        </a:p>
      </dgm:t>
    </dgm:pt>
    <dgm:pt modelId="{7A1A611B-7A45-4717-8502-6AFEED8EF605}">
      <dgm:prSet/>
      <dgm:spPr/>
      <dgm:t>
        <a:bodyPr/>
        <a:lstStyle/>
        <a:p>
          <a:pPr>
            <a:lnSpc>
              <a:spcPct val="100000"/>
            </a:lnSpc>
          </a:pPr>
          <a:r>
            <a:rPr lang="nl-NL"/>
            <a:t>PINAW 	-&gt;	Informativeness</a:t>
          </a:r>
          <a:endParaRPr lang="en-US"/>
        </a:p>
      </dgm:t>
    </dgm:pt>
    <dgm:pt modelId="{52059FC6-75D3-46B7-ABEB-93CD293B5935}" type="parTrans" cxnId="{0B4CAB73-1F6F-446E-AB8C-462BD3DF1466}">
      <dgm:prSet/>
      <dgm:spPr/>
      <dgm:t>
        <a:bodyPr/>
        <a:lstStyle/>
        <a:p>
          <a:endParaRPr lang="en-US"/>
        </a:p>
      </dgm:t>
    </dgm:pt>
    <dgm:pt modelId="{02FB0D9D-9DB0-40B0-9DDB-F0AA4A18DC2E}" type="sibTrans" cxnId="{0B4CAB73-1F6F-446E-AB8C-462BD3DF1466}">
      <dgm:prSet/>
      <dgm:spPr/>
      <dgm:t>
        <a:bodyPr/>
        <a:lstStyle/>
        <a:p>
          <a:endParaRPr lang="en-US"/>
        </a:p>
      </dgm:t>
    </dgm:pt>
    <dgm:pt modelId="{DDDFD531-C378-42C5-B4AF-DFCEB540A021}" type="pres">
      <dgm:prSet presAssocID="{B18D80A9-2884-4004-9FFC-ABB296AC8981}" presName="root" presStyleCnt="0">
        <dgm:presLayoutVars>
          <dgm:dir/>
          <dgm:resizeHandles val="exact"/>
        </dgm:presLayoutVars>
      </dgm:prSet>
      <dgm:spPr/>
    </dgm:pt>
    <dgm:pt modelId="{AD0CF969-F128-4593-A0E6-6B37674D7917}" type="pres">
      <dgm:prSet presAssocID="{E1850ADB-5338-40C1-B57C-F329B2D487C1}" presName="compNode" presStyleCnt="0"/>
      <dgm:spPr/>
    </dgm:pt>
    <dgm:pt modelId="{AC705AAA-041F-4625-B993-28C780AB189F}" type="pres">
      <dgm:prSet presAssocID="{E1850ADB-5338-40C1-B57C-F329B2D487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961E9A3B-109D-4901-9E2A-3E1BCF235298}" type="pres">
      <dgm:prSet presAssocID="{E1850ADB-5338-40C1-B57C-F329B2D487C1}" presName="iconSpace" presStyleCnt="0"/>
      <dgm:spPr/>
    </dgm:pt>
    <dgm:pt modelId="{65637FA2-0D47-49CA-9B07-7527A7B35491}" type="pres">
      <dgm:prSet presAssocID="{E1850ADB-5338-40C1-B57C-F329B2D487C1}" presName="parTx" presStyleLbl="revTx" presStyleIdx="0" presStyleCnt="4">
        <dgm:presLayoutVars>
          <dgm:chMax val="0"/>
          <dgm:chPref val="0"/>
        </dgm:presLayoutVars>
      </dgm:prSet>
      <dgm:spPr/>
    </dgm:pt>
    <dgm:pt modelId="{51FE4700-A9A5-4253-A26F-BA550A202477}" type="pres">
      <dgm:prSet presAssocID="{E1850ADB-5338-40C1-B57C-F329B2D487C1}" presName="txSpace" presStyleCnt="0"/>
      <dgm:spPr/>
    </dgm:pt>
    <dgm:pt modelId="{4E58121C-30E9-4CF2-B709-0A4A5FA7EF31}" type="pres">
      <dgm:prSet presAssocID="{E1850ADB-5338-40C1-B57C-F329B2D487C1}" presName="desTx" presStyleLbl="revTx" presStyleIdx="1" presStyleCnt="4">
        <dgm:presLayoutVars/>
      </dgm:prSet>
      <dgm:spPr/>
    </dgm:pt>
    <dgm:pt modelId="{56817DD7-9F45-410A-8C99-C799762FC407}" type="pres">
      <dgm:prSet presAssocID="{97AFE5B2-5387-445C-95B6-83838F9F1E1B}" presName="sibTrans" presStyleCnt="0"/>
      <dgm:spPr/>
    </dgm:pt>
    <dgm:pt modelId="{75BB137F-FF06-4248-90DB-B938F59BD54F}" type="pres">
      <dgm:prSet presAssocID="{626E51E1-B1D3-4A8C-911E-ADE3BCE68CF0}" presName="compNode" presStyleCnt="0"/>
      <dgm:spPr/>
    </dgm:pt>
    <dgm:pt modelId="{ADFFCAF3-F89C-4474-840A-4C3CC9A358A9}" type="pres">
      <dgm:prSet presAssocID="{626E51E1-B1D3-4A8C-911E-ADE3BCE68C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637C7C50-CAA5-4974-B20F-8140FEF0F23E}" type="pres">
      <dgm:prSet presAssocID="{626E51E1-B1D3-4A8C-911E-ADE3BCE68CF0}" presName="iconSpace" presStyleCnt="0"/>
      <dgm:spPr/>
    </dgm:pt>
    <dgm:pt modelId="{64543B76-7510-4C10-84E0-7FD3E8D82FE7}" type="pres">
      <dgm:prSet presAssocID="{626E51E1-B1D3-4A8C-911E-ADE3BCE68CF0}" presName="parTx" presStyleLbl="revTx" presStyleIdx="2" presStyleCnt="4">
        <dgm:presLayoutVars>
          <dgm:chMax val="0"/>
          <dgm:chPref val="0"/>
        </dgm:presLayoutVars>
      </dgm:prSet>
      <dgm:spPr/>
    </dgm:pt>
    <dgm:pt modelId="{B7720531-6409-443F-BA5B-EFFED276F0EA}" type="pres">
      <dgm:prSet presAssocID="{626E51E1-B1D3-4A8C-911E-ADE3BCE68CF0}" presName="txSpace" presStyleCnt="0"/>
      <dgm:spPr/>
    </dgm:pt>
    <dgm:pt modelId="{DFE6ECAA-3ECF-447E-8E91-22226F1E0006}" type="pres">
      <dgm:prSet presAssocID="{626E51E1-B1D3-4A8C-911E-ADE3BCE68CF0}" presName="desTx" presStyleLbl="revTx" presStyleIdx="3" presStyleCnt="4">
        <dgm:presLayoutVars/>
      </dgm:prSet>
      <dgm:spPr/>
    </dgm:pt>
  </dgm:ptLst>
  <dgm:cxnLst>
    <dgm:cxn modelId="{35299C12-CBDC-4E85-B595-252A39DD1DA2}" type="presOf" srcId="{626E51E1-B1D3-4A8C-911E-ADE3BCE68CF0}" destId="{64543B76-7510-4C10-84E0-7FD3E8D82FE7}" srcOrd="0" destOrd="0" presId="urn:microsoft.com/office/officeart/2018/2/layout/IconLabelDescriptionList"/>
    <dgm:cxn modelId="{75914F29-515E-4E31-AE47-79BFDBA99CE6}" type="presOf" srcId="{E1850ADB-5338-40C1-B57C-F329B2D487C1}" destId="{65637FA2-0D47-49CA-9B07-7527A7B35491}" srcOrd="0" destOrd="0" presId="urn:microsoft.com/office/officeart/2018/2/layout/IconLabelDescriptionList"/>
    <dgm:cxn modelId="{C8DBB82E-DD41-45E8-B4F9-08AABDC25698}" srcId="{B18D80A9-2884-4004-9FFC-ABB296AC8981}" destId="{E1850ADB-5338-40C1-B57C-F329B2D487C1}" srcOrd="0" destOrd="0" parTransId="{28FA0259-4AFF-4327-9C75-D615CA73F7C2}" sibTransId="{97AFE5B2-5387-445C-95B6-83838F9F1E1B}"/>
    <dgm:cxn modelId="{91B70431-069F-4490-8626-8477B080D347}" type="presOf" srcId="{DDA582A9-7F05-4F7C-8450-460786888398}" destId="{DFE6ECAA-3ECF-447E-8E91-22226F1E0006}" srcOrd="0" destOrd="0" presId="urn:microsoft.com/office/officeart/2018/2/layout/IconLabelDescriptionList"/>
    <dgm:cxn modelId="{44A8D331-1C04-4B5C-B9EF-DAC961564A78}" srcId="{626E51E1-B1D3-4A8C-911E-ADE3BCE68CF0}" destId="{DDA582A9-7F05-4F7C-8450-460786888398}" srcOrd="0" destOrd="0" parTransId="{8A1C96B7-53D8-4BC9-8309-EA7736CAE3A9}" sibTransId="{9A0075B9-5529-4E7A-8BD2-1B4566797E12}"/>
    <dgm:cxn modelId="{CDAD024C-BBFD-442B-B442-206366B740CB}" srcId="{E1850ADB-5338-40C1-B57C-F329B2D487C1}" destId="{66935A55-CFAF-46C2-974C-53173CB714E8}" srcOrd="0" destOrd="0" parTransId="{CF8035B9-B770-440B-9C92-336E66BB4AFE}" sibTransId="{BE90C8B7-4797-42C9-A946-8F0B445BC9DF}"/>
    <dgm:cxn modelId="{0B4CAB73-1F6F-446E-AB8C-462BD3DF1466}" srcId="{626E51E1-B1D3-4A8C-911E-ADE3BCE68CF0}" destId="{7A1A611B-7A45-4717-8502-6AFEED8EF605}" srcOrd="1" destOrd="0" parTransId="{52059FC6-75D3-46B7-ABEB-93CD293B5935}" sibTransId="{02FB0D9D-9DB0-40B0-9DDB-F0AA4A18DC2E}"/>
    <dgm:cxn modelId="{DB788A76-7CAF-4209-B2FE-CDDA76D84407}" type="presOf" srcId="{7A1A611B-7A45-4717-8502-6AFEED8EF605}" destId="{DFE6ECAA-3ECF-447E-8E91-22226F1E0006}" srcOrd="0" destOrd="1" presId="urn:microsoft.com/office/officeart/2018/2/layout/IconLabelDescriptionList"/>
    <dgm:cxn modelId="{DC22A1A2-D9CE-494E-B26D-6C6B9EF1230D}" type="presOf" srcId="{66935A55-CFAF-46C2-974C-53173CB714E8}" destId="{4E58121C-30E9-4CF2-B709-0A4A5FA7EF31}" srcOrd="0" destOrd="0" presId="urn:microsoft.com/office/officeart/2018/2/layout/IconLabelDescriptionList"/>
    <dgm:cxn modelId="{2D2C59D1-EA99-433F-BD22-2455C82A799F}" srcId="{B18D80A9-2884-4004-9FFC-ABB296AC8981}" destId="{626E51E1-B1D3-4A8C-911E-ADE3BCE68CF0}" srcOrd="1" destOrd="0" parTransId="{900AFEC7-FC7B-4A3B-B126-29677F7640B1}" sibTransId="{F443A885-7B6A-44F0-AD21-0614AF1F578B}"/>
    <dgm:cxn modelId="{A94F9BDA-D1A7-4D07-9277-CBFB211DEFEB}" type="presOf" srcId="{B18D80A9-2884-4004-9FFC-ABB296AC8981}" destId="{DDDFD531-C378-42C5-B4AF-DFCEB540A021}" srcOrd="0" destOrd="0" presId="urn:microsoft.com/office/officeart/2018/2/layout/IconLabelDescriptionList"/>
    <dgm:cxn modelId="{C520F011-78F6-4069-AE96-7EA9C81E927B}" type="presParOf" srcId="{DDDFD531-C378-42C5-B4AF-DFCEB540A021}" destId="{AD0CF969-F128-4593-A0E6-6B37674D7917}" srcOrd="0" destOrd="0" presId="urn:microsoft.com/office/officeart/2018/2/layout/IconLabelDescriptionList"/>
    <dgm:cxn modelId="{4A6C328C-DF1E-4BA7-865B-466FB19FF6E7}" type="presParOf" srcId="{AD0CF969-F128-4593-A0E6-6B37674D7917}" destId="{AC705AAA-041F-4625-B993-28C780AB189F}" srcOrd="0" destOrd="0" presId="urn:microsoft.com/office/officeart/2018/2/layout/IconLabelDescriptionList"/>
    <dgm:cxn modelId="{D2E453F4-06B1-4896-A82F-537E64963DF2}" type="presParOf" srcId="{AD0CF969-F128-4593-A0E6-6B37674D7917}" destId="{961E9A3B-109D-4901-9E2A-3E1BCF235298}" srcOrd="1" destOrd="0" presId="urn:microsoft.com/office/officeart/2018/2/layout/IconLabelDescriptionList"/>
    <dgm:cxn modelId="{9723CF0C-00B2-42B1-884B-56743D945E74}" type="presParOf" srcId="{AD0CF969-F128-4593-A0E6-6B37674D7917}" destId="{65637FA2-0D47-49CA-9B07-7527A7B35491}" srcOrd="2" destOrd="0" presId="urn:microsoft.com/office/officeart/2018/2/layout/IconLabelDescriptionList"/>
    <dgm:cxn modelId="{A6662BF1-FF36-4B60-8322-C817435B3C87}" type="presParOf" srcId="{AD0CF969-F128-4593-A0E6-6B37674D7917}" destId="{51FE4700-A9A5-4253-A26F-BA550A202477}" srcOrd="3" destOrd="0" presId="urn:microsoft.com/office/officeart/2018/2/layout/IconLabelDescriptionList"/>
    <dgm:cxn modelId="{FF0CF752-49CF-401E-AA37-66701A29D77F}" type="presParOf" srcId="{AD0CF969-F128-4593-A0E6-6B37674D7917}" destId="{4E58121C-30E9-4CF2-B709-0A4A5FA7EF31}" srcOrd="4" destOrd="0" presId="urn:microsoft.com/office/officeart/2018/2/layout/IconLabelDescriptionList"/>
    <dgm:cxn modelId="{07FDE1ED-ECC3-4036-9D52-53CE1D8CBF45}" type="presParOf" srcId="{DDDFD531-C378-42C5-B4AF-DFCEB540A021}" destId="{56817DD7-9F45-410A-8C99-C799762FC407}" srcOrd="1" destOrd="0" presId="urn:microsoft.com/office/officeart/2018/2/layout/IconLabelDescriptionList"/>
    <dgm:cxn modelId="{9D70FF8E-E47E-4D86-9E13-F97A1FFF35AE}" type="presParOf" srcId="{DDDFD531-C378-42C5-B4AF-DFCEB540A021}" destId="{75BB137F-FF06-4248-90DB-B938F59BD54F}" srcOrd="2" destOrd="0" presId="urn:microsoft.com/office/officeart/2018/2/layout/IconLabelDescriptionList"/>
    <dgm:cxn modelId="{F0AC253C-B0B4-465C-AFED-22A806718FEA}" type="presParOf" srcId="{75BB137F-FF06-4248-90DB-B938F59BD54F}" destId="{ADFFCAF3-F89C-4474-840A-4C3CC9A358A9}" srcOrd="0" destOrd="0" presId="urn:microsoft.com/office/officeart/2018/2/layout/IconLabelDescriptionList"/>
    <dgm:cxn modelId="{7B886E25-FB5A-454B-8FFC-426A7734156F}" type="presParOf" srcId="{75BB137F-FF06-4248-90DB-B938F59BD54F}" destId="{637C7C50-CAA5-4974-B20F-8140FEF0F23E}" srcOrd="1" destOrd="0" presId="urn:microsoft.com/office/officeart/2018/2/layout/IconLabelDescriptionList"/>
    <dgm:cxn modelId="{AF7D8F7F-A03D-4DFD-977B-2491C58A3CC7}" type="presParOf" srcId="{75BB137F-FF06-4248-90DB-B938F59BD54F}" destId="{64543B76-7510-4C10-84E0-7FD3E8D82FE7}" srcOrd="2" destOrd="0" presId="urn:microsoft.com/office/officeart/2018/2/layout/IconLabelDescriptionList"/>
    <dgm:cxn modelId="{053A0643-FD95-4E71-9B65-8D32E44AB771}" type="presParOf" srcId="{75BB137F-FF06-4248-90DB-B938F59BD54F}" destId="{B7720531-6409-443F-BA5B-EFFED276F0EA}" srcOrd="3" destOrd="0" presId="urn:microsoft.com/office/officeart/2018/2/layout/IconLabelDescriptionList"/>
    <dgm:cxn modelId="{F82FEACA-B310-470C-AC33-3EF9B36F48DB}" type="presParOf" srcId="{75BB137F-FF06-4248-90DB-B938F59BD54F}" destId="{DFE6ECAA-3ECF-447E-8E91-22226F1E000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05AAA-041F-4625-B993-28C780AB189F}">
      <dsp:nvSpPr>
        <dsp:cNvPr id="0" name=""/>
        <dsp:cNvSpPr/>
      </dsp:nvSpPr>
      <dsp:spPr>
        <a:xfrm>
          <a:off x="559800" y="48317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37FA2-0D47-49CA-9B07-7527A7B35491}">
      <dsp:nvSpPr>
        <dsp:cNvPr id="0" name=""/>
        <dsp:cNvSpPr/>
      </dsp:nvSpPr>
      <dsp:spPr>
        <a:xfrm>
          <a:off x="559800" y="212342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nl-NL" sz="3600" kern="1200"/>
            <a:t>Deterministic:</a:t>
          </a:r>
          <a:endParaRPr lang="en-US" sz="3600" kern="1200"/>
        </a:p>
      </dsp:txBody>
      <dsp:txXfrm>
        <a:off x="559800" y="2123421"/>
        <a:ext cx="4320000" cy="648000"/>
      </dsp:txXfrm>
    </dsp:sp>
    <dsp:sp modelId="{4E58121C-30E9-4CF2-B709-0A4A5FA7EF31}">
      <dsp:nvSpPr>
        <dsp:cNvPr id="0" name=""/>
        <dsp:cNvSpPr/>
      </dsp:nvSpPr>
      <dsp:spPr>
        <a:xfrm>
          <a:off x="559800" y="2831072"/>
          <a:ext cx="4320000" cy="63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nl-NL" sz="1700" b="1" kern="1200"/>
            <a:t>NSE</a:t>
          </a:r>
          <a:r>
            <a:rPr lang="nl-NL" sz="1700" kern="1200"/>
            <a:t>, MSE, RMSE, KGE</a:t>
          </a:r>
          <a:endParaRPr lang="en-US" sz="1700" kern="1200"/>
        </a:p>
      </dsp:txBody>
      <dsp:txXfrm>
        <a:off x="559800" y="2831072"/>
        <a:ext cx="4320000" cy="634630"/>
      </dsp:txXfrm>
    </dsp:sp>
    <dsp:sp modelId="{ADFFCAF3-F89C-4474-840A-4C3CC9A358A9}">
      <dsp:nvSpPr>
        <dsp:cNvPr id="0" name=""/>
        <dsp:cNvSpPr/>
      </dsp:nvSpPr>
      <dsp:spPr>
        <a:xfrm>
          <a:off x="5635800" y="48317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43B76-7510-4C10-84E0-7FD3E8D82FE7}">
      <dsp:nvSpPr>
        <dsp:cNvPr id="0" name=""/>
        <dsp:cNvSpPr/>
      </dsp:nvSpPr>
      <dsp:spPr>
        <a:xfrm>
          <a:off x="5635800" y="212342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nl-NL" sz="3600" kern="1200"/>
            <a:t>Probabilistic:</a:t>
          </a:r>
          <a:endParaRPr lang="en-US" sz="3600" kern="1200"/>
        </a:p>
      </dsp:txBody>
      <dsp:txXfrm>
        <a:off x="5635800" y="2123421"/>
        <a:ext cx="4320000" cy="648000"/>
      </dsp:txXfrm>
    </dsp:sp>
    <dsp:sp modelId="{DFE6ECAA-3ECF-447E-8E91-22226F1E0006}">
      <dsp:nvSpPr>
        <dsp:cNvPr id="0" name=""/>
        <dsp:cNvSpPr/>
      </dsp:nvSpPr>
      <dsp:spPr>
        <a:xfrm>
          <a:off x="5635800" y="2831072"/>
          <a:ext cx="4320000" cy="63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nl-NL" sz="1700" kern="1200"/>
            <a:t>PICP 	-&gt;	Reliability</a:t>
          </a:r>
          <a:endParaRPr lang="en-US" sz="1700" kern="1200"/>
        </a:p>
        <a:p>
          <a:pPr marL="0" lvl="0" indent="0" algn="l" defTabSz="755650">
            <a:lnSpc>
              <a:spcPct val="100000"/>
            </a:lnSpc>
            <a:spcBef>
              <a:spcPct val="0"/>
            </a:spcBef>
            <a:spcAft>
              <a:spcPct val="35000"/>
            </a:spcAft>
            <a:buNone/>
          </a:pPr>
          <a:r>
            <a:rPr lang="nl-NL" sz="1700" kern="1200"/>
            <a:t>PINAW 	-&gt;	Informativeness</a:t>
          </a:r>
          <a:endParaRPr lang="en-US" sz="1700" kern="1200"/>
        </a:p>
      </dsp:txBody>
      <dsp:txXfrm>
        <a:off x="5635800" y="2831072"/>
        <a:ext cx="4320000" cy="6346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374151"/>
                </a:solidFill>
                <a:latin typeface="Arial"/>
                <a:ea typeface="Arial"/>
                <a:cs typeface="Arial"/>
                <a:sym typeface="Arial"/>
              </a:rPr>
              <a:t>Discharge refers to the volume of water that flows through a river or stream over a given period.</a:t>
            </a:r>
            <a:endParaRPr/>
          </a:p>
          <a:p>
            <a:pPr marL="0" lvl="0" indent="0" algn="l" rtl="0">
              <a:spcBef>
                <a:spcPts val="0"/>
              </a:spcBef>
              <a:spcAft>
                <a:spcPts val="0"/>
              </a:spcAft>
              <a:buNone/>
            </a:pPr>
            <a:r>
              <a:rPr lang="en-US" b="0" i="0">
                <a:solidFill>
                  <a:srgbClr val="374151"/>
                </a:solidFill>
                <a:latin typeface="Arial"/>
                <a:ea typeface="Arial"/>
                <a:cs typeface="Arial"/>
                <a:sym typeface="Arial"/>
              </a:rPr>
              <a:t>Now accuracy in discharge forecasting can be crucial especially when it comes to high volumes of water so like for predicting flooding events and issuing evacuation plans, protecting critical infrastructure such as bridges and damns, </a:t>
            </a:r>
            <a:endParaRPr/>
          </a:p>
          <a:p>
            <a:pPr marL="0" lvl="0" indent="0" algn="l" rtl="0">
              <a:spcBef>
                <a:spcPts val="0"/>
              </a:spcBef>
              <a:spcAft>
                <a:spcPts val="0"/>
              </a:spcAft>
              <a:buNone/>
            </a:pPr>
            <a:r>
              <a:rPr lang="en-US" b="0" i="0">
                <a:solidFill>
                  <a:srgbClr val="374151"/>
                </a:solidFill>
                <a:latin typeface="Arial"/>
                <a:ea typeface="Arial"/>
                <a:cs typeface="Arial"/>
                <a:sym typeface="Arial"/>
              </a:rPr>
              <a:t>But also in less critical instances like precisely predicting water availability to optimize water management.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34993069-BBAC-9E72-3250-F3BE06214255}"/>
            </a:ext>
          </a:extLst>
        </p:cNvPr>
        <p:cNvGrpSpPr/>
        <p:nvPr/>
      </p:nvGrpSpPr>
      <p:grpSpPr>
        <a:xfrm>
          <a:off x="0" y="0"/>
          <a:ext cx="0" cy="0"/>
          <a:chOff x="0" y="0"/>
          <a:chExt cx="0" cy="0"/>
        </a:xfrm>
      </p:grpSpPr>
      <p:sp>
        <p:nvSpPr>
          <p:cNvPr id="183" name="Google Shape;183;p3:notes">
            <a:extLst>
              <a:ext uri="{FF2B5EF4-FFF2-40B4-BE49-F238E27FC236}">
                <a16:creationId xmlns:a16="http://schemas.microsoft.com/office/drawing/2014/main" id="{DF47DB30-2F62-DEE5-7E76-B4E1B2F4F2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3:notes">
            <a:extLst>
              <a:ext uri="{FF2B5EF4-FFF2-40B4-BE49-F238E27FC236}">
                <a16:creationId xmlns:a16="http://schemas.microsoft.com/office/drawing/2014/main" id="{7492E347-A5EF-A812-8CD6-EF8AE2C9120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a:r>
              <a:rPr lang="en-US"/>
              <a:t>We can say the PICP has a better transferability based on our plot, since it remains the same for HUC 18 but the NSE is significantly lower. However, when we compare with the other metric, the PINAW </a:t>
            </a:r>
          </a:p>
          <a:p>
            <a:pPr algn="l"/>
            <a:r>
              <a:rPr lang="en-US"/>
              <a:t>A lot high reliability and a rather small confidence interval, </a:t>
            </a:r>
          </a:p>
          <a:p>
            <a:pPr algn="l"/>
            <a:r>
              <a:rPr lang="en-US"/>
              <a:t>The width is so big that it is not reliable anymore --&gt; blue</a:t>
            </a:r>
          </a:p>
          <a:p>
            <a:pPr algn="l"/>
            <a:r>
              <a:rPr lang="en-US"/>
              <a:t>And we have a few </a:t>
            </a:r>
            <a:r>
              <a:rPr lang="en-US" err="1"/>
              <a:t>outliars</a:t>
            </a:r>
            <a:r>
              <a:rPr lang="en-US"/>
              <a:t> with  a low PICP and a good PINAW score, if we would have more time it would be interesting to explore why that happens in that region.</a:t>
            </a:r>
          </a:p>
        </p:txBody>
      </p:sp>
    </p:spTree>
    <p:extLst>
      <p:ext uri="{BB962C8B-B14F-4D97-AF65-F5344CB8AC3E}">
        <p14:creationId xmlns:p14="http://schemas.microsoft.com/office/powerpoint/2010/main" val="329603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way we are going to go forward with this is that we have two main objectives: gain experience in discharge prediction using LSTM networks</a:t>
            </a:r>
            <a:endParaRPr/>
          </a:p>
          <a:p>
            <a:pPr marL="0" lvl="0" indent="0" algn="l" rtl="0">
              <a:spcBef>
                <a:spcPts val="0"/>
              </a:spcBef>
              <a:spcAft>
                <a:spcPts val="0"/>
              </a:spcAft>
              <a:buNone/>
            </a:pPr>
            <a:r>
              <a:rPr lang="en-US"/>
              <a:t>Use different methodologies for uncertainty estimation using machine learning models</a:t>
            </a:r>
            <a:endParaRPr/>
          </a:p>
          <a:p>
            <a:pPr marL="0" lvl="0" indent="0" algn="l" rtl="0">
              <a:spcBef>
                <a:spcPts val="0"/>
              </a:spcBef>
              <a:spcAft>
                <a:spcPts val="0"/>
              </a:spcAft>
              <a:buNone/>
            </a:pPr>
            <a:r>
              <a:rPr lang="en-US"/>
              <a:t>And finally explore suitable metrics to evaluate the performance of the models.</a:t>
            </a:r>
            <a:endParaRPr/>
          </a:p>
        </p:txBody>
      </p:sp>
    </p:spTree>
    <p:extLst>
      <p:ext uri="{BB962C8B-B14F-4D97-AF65-F5344CB8AC3E}">
        <p14:creationId xmlns:p14="http://schemas.microsoft.com/office/powerpoint/2010/main" val="3606426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5</a:t>
            </a:fld>
            <a:endParaRPr lang="nl-NL"/>
          </a:p>
        </p:txBody>
      </p:sp>
    </p:spTree>
    <p:extLst>
      <p:ext uri="{BB962C8B-B14F-4D97-AF65-F5344CB8AC3E}">
        <p14:creationId xmlns:p14="http://schemas.microsoft.com/office/powerpoint/2010/main" val="147314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main objectives</a:t>
            </a:r>
          </a:p>
          <a:p>
            <a:r>
              <a:rPr lang="en-US"/>
              <a:t>Uncertainty estimation for discharge</a:t>
            </a:r>
          </a:p>
          <a:p>
            <a:r>
              <a:rPr lang="en-US"/>
              <a:t>Exploration for evaluation metrics either its deterministic evaluation or probabilistic evaluation</a:t>
            </a:r>
          </a:p>
          <a:p>
            <a:r>
              <a:rPr lang="en-US"/>
              <a:t>Investigation on transferability</a:t>
            </a:r>
          </a:p>
          <a:p>
            <a:endParaRPr lang="en-US"/>
          </a:p>
          <a:p>
            <a:r>
              <a:rPr lang="en-US"/>
              <a:t>For the workplan</a:t>
            </a:r>
          </a:p>
          <a:p>
            <a:r>
              <a:rPr lang="en-US"/>
              <a:t>Use the CAMELS data, selecting the base model which in this case use LSTM by defining the optimal hidden size</a:t>
            </a:r>
          </a:p>
          <a:p>
            <a:r>
              <a:rPr lang="en-US"/>
              <a:t>Implement the monte </a:t>
            </a:r>
            <a:r>
              <a:rPr lang="en-US" err="1"/>
              <a:t>carlo</a:t>
            </a:r>
            <a:r>
              <a:rPr lang="en-US"/>
              <a:t> dropout to the base model, by varying the dropout rate to get the optimal monte </a:t>
            </a:r>
            <a:r>
              <a:rPr lang="en-US" err="1"/>
              <a:t>carlo</a:t>
            </a:r>
            <a:r>
              <a:rPr lang="en-US"/>
              <a:t>, and we do test to selected HUC17</a:t>
            </a:r>
          </a:p>
          <a:p>
            <a:r>
              <a:rPr lang="en-US"/>
              <a:t>Determine the n samples </a:t>
            </a:r>
          </a:p>
          <a:p>
            <a:r>
              <a:rPr lang="en-US"/>
              <a:t>When it comes to evaluation we use the median as ensemble of model to evaluate with deterministic evaluation, and use the confidence interval to do the probabilistic evaluation for PICP and PINAW</a:t>
            </a:r>
          </a:p>
        </p:txBody>
      </p:sp>
    </p:spTree>
    <p:extLst>
      <p:ext uri="{BB962C8B-B14F-4D97-AF65-F5344CB8AC3E}">
        <p14:creationId xmlns:p14="http://schemas.microsoft.com/office/powerpoint/2010/main" val="1418523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D"/>
              <a:t>HUC 17 as training set, validation set, test set</a:t>
            </a:r>
          </a:p>
          <a:p>
            <a:r>
              <a:rPr lang="en-ID"/>
              <a:t>HUC 18 as test set</a:t>
            </a:r>
          </a:p>
          <a:p>
            <a:endParaRPr lang="en-ID"/>
          </a:p>
          <a:p>
            <a:r>
              <a:rPr lang="en-ID"/>
              <a:t># Forcing product [</a:t>
            </a:r>
            <a:r>
              <a:rPr lang="en-ID" err="1"/>
              <a:t>daymet</a:t>
            </a:r>
            <a:r>
              <a:rPr lang="en-ID"/>
              <a:t>, </a:t>
            </a:r>
            <a:r>
              <a:rPr lang="en-ID" err="1"/>
              <a:t>maurer</a:t>
            </a:r>
            <a:r>
              <a:rPr lang="en-ID"/>
              <a:t>, </a:t>
            </a:r>
            <a:r>
              <a:rPr lang="en-ID" err="1"/>
              <a:t>maurer_extended</a:t>
            </a:r>
            <a:r>
              <a:rPr lang="en-ID"/>
              <a:t>, </a:t>
            </a:r>
            <a:r>
              <a:rPr lang="en-ID" err="1"/>
              <a:t>nldas</a:t>
            </a:r>
            <a:r>
              <a:rPr lang="en-ID"/>
              <a:t>, </a:t>
            </a:r>
            <a:r>
              <a:rPr lang="en-ID" err="1"/>
              <a:t>nldas_extended</a:t>
            </a:r>
            <a:r>
              <a:rPr lang="en-ID"/>
              <a:t>, </a:t>
            </a:r>
            <a:r>
              <a:rPr lang="en-ID" err="1"/>
              <a:t>nldas_hourly</a:t>
            </a:r>
            <a:r>
              <a:rPr lang="en-ID"/>
              <a:t>]# can be either a list of forcings or a single forcing </a:t>
            </a:r>
            <a:r>
              <a:rPr lang="en-ID" err="1"/>
              <a:t>productforcings</a:t>
            </a:r>
            <a:r>
              <a:rPr lang="en-ID"/>
              <a:t>:  - </a:t>
            </a:r>
            <a:r>
              <a:rPr lang="en-ID" err="1"/>
              <a:t>maurer</a:t>
            </a:r>
            <a:r>
              <a:rPr lang="en-ID"/>
              <a:t>  - </a:t>
            </a:r>
            <a:r>
              <a:rPr lang="en-ID" err="1"/>
              <a:t>daymet</a:t>
            </a:r>
            <a:r>
              <a:rPr lang="en-ID"/>
              <a:t>  - </a:t>
            </a:r>
            <a:r>
              <a:rPr lang="en-ID" err="1"/>
              <a:t>nldasdynamic_inputs</a:t>
            </a:r>
            <a:r>
              <a:rPr lang="en-ID"/>
              <a:t>:  - PRCP(mm/day)_</a:t>
            </a:r>
            <a:r>
              <a:rPr lang="en-ID" err="1"/>
              <a:t>nldas</a:t>
            </a:r>
            <a:r>
              <a:rPr lang="en-ID"/>
              <a:t>  - PRCP(mm/day)_</a:t>
            </a:r>
            <a:r>
              <a:rPr lang="en-ID" err="1"/>
              <a:t>maurer</a:t>
            </a:r>
            <a:r>
              <a:rPr lang="en-ID"/>
              <a:t>  - </a:t>
            </a:r>
            <a:r>
              <a:rPr lang="en-ID" err="1"/>
              <a:t>prcp</a:t>
            </a:r>
            <a:r>
              <a:rPr lang="en-ID"/>
              <a:t>(mm/day)_</a:t>
            </a:r>
            <a:r>
              <a:rPr lang="en-ID" err="1"/>
              <a:t>daymet</a:t>
            </a:r>
            <a:r>
              <a:rPr lang="en-ID"/>
              <a:t>  - </a:t>
            </a:r>
            <a:r>
              <a:rPr lang="en-ID" err="1"/>
              <a:t>srad</a:t>
            </a:r>
            <a:r>
              <a:rPr lang="en-ID"/>
              <a:t>(W/m2)_</a:t>
            </a:r>
            <a:r>
              <a:rPr lang="en-ID" err="1"/>
              <a:t>daymet</a:t>
            </a:r>
            <a:r>
              <a:rPr lang="en-ID"/>
              <a:t>  - </a:t>
            </a:r>
            <a:r>
              <a:rPr lang="en-ID" err="1"/>
              <a:t>tmax</a:t>
            </a:r>
            <a:r>
              <a:rPr lang="en-ID"/>
              <a:t>(C)_</a:t>
            </a:r>
            <a:r>
              <a:rPr lang="en-ID" err="1"/>
              <a:t>daymet</a:t>
            </a:r>
            <a:r>
              <a:rPr lang="en-ID"/>
              <a:t>  - </a:t>
            </a:r>
            <a:r>
              <a:rPr lang="en-ID" err="1"/>
              <a:t>tmin</a:t>
            </a:r>
            <a:r>
              <a:rPr lang="en-ID"/>
              <a:t>(C)_</a:t>
            </a:r>
            <a:r>
              <a:rPr lang="en-ID" err="1"/>
              <a:t>daymet</a:t>
            </a:r>
            <a:r>
              <a:rPr lang="en-ID"/>
              <a:t>  - </a:t>
            </a:r>
            <a:r>
              <a:rPr lang="en-ID" err="1"/>
              <a:t>vp</a:t>
            </a:r>
            <a:r>
              <a:rPr lang="en-ID"/>
              <a:t>(Pa)_</a:t>
            </a:r>
            <a:r>
              <a:rPr lang="en-ID" err="1"/>
              <a:t>daymet</a:t>
            </a:r>
            <a:r>
              <a:rPr lang="en-ID"/>
              <a:t># which columns to use as </a:t>
            </a:r>
            <a:r>
              <a:rPr lang="en-ID" err="1"/>
              <a:t>targettarget_variables</a:t>
            </a:r>
            <a:r>
              <a:rPr lang="en-ID"/>
              <a:t>:  - </a:t>
            </a:r>
            <a:r>
              <a:rPr lang="en-ID" err="1"/>
              <a:t>QObs</a:t>
            </a:r>
            <a:r>
              <a:rPr lang="en-ID"/>
              <a:t>(mm/d)# clip negative predictions to zero for all variables listed below. Should be a list, even for single </a:t>
            </a:r>
            <a:r>
              <a:rPr lang="en-ID" err="1"/>
              <a:t>variables.clip_targets_to_zero</a:t>
            </a:r>
            <a:r>
              <a:rPr lang="en-ID"/>
              <a:t>:  - </a:t>
            </a:r>
            <a:r>
              <a:rPr lang="en-ID" err="1"/>
              <a:t>QObs</a:t>
            </a:r>
            <a:r>
              <a:rPr lang="en-ID"/>
              <a:t>(mm/d)</a:t>
            </a:r>
            <a:r>
              <a:rPr lang="en-ID" err="1"/>
              <a:t>static_attributes</a:t>
            </a:r>
            <a:r>
              <a:rPr lang="en-ID"/>
              <a:t>:    - </a:t>
            </a:r>
            <a:r>
              <a:rPr lang="en-ID" err="1"/>
              <a:t>elev_mean</a:t>
            </a:r>
            <a:r>
              <a:rPr lang="en-ID"/>
              <a:t>    - </a:t>
            </a:r>
            <a:r>
              <a:rPr lang="en-ID" err="1"/>
              <a:t>slope_mean</a:t>
            </a:r>
            <a:r>
              <a:rPr lang="en-ID"/>
              <a:t>    - area_gages2    - </a:t>
            </a:r>
            <a:r>
              <a:rPr lang="en-ID" err="1"/>
              <a:t>frac_forest</a:t>
            </a:r>
            <a:r>
              <a:rPr lang="en-ID"/>
              <a:t>    - </a:t>
            </a:r>
            <a:r>
              <a:rPr lang="en-ID" err="1"/>
              <a:t>lai_max</a:t>
            </a:r>
            <a:r>
              <a:rPr lang="en-ID"/>
              <a:t>    - </a:t>
            </a:r>
            <a:r>
              <a:rPr lang="en-ID" err="1"/>
              <a:t>lai_diff</a:t>
            </a:r>
            <a:r>
              <a:rPr lang="en-ID"/>
              <a:t>    - </a:t>
            </a:r>
            <a:r>
              <a:rPr lang="en-ID" err="1"/>
              <a:t>gvf_max</a:t>
            </a:r>
            <a:r>
              <a:rPr lang="en-ID"/>
              <a:t>    - </a:t>
            </a:r>
            <a:r>
              <a:rPr lang="en-ID" err="1"/>
              <a:t>gvf_diff</a:t>
            </a:r>
            <a:r>
              <a:rPr lang="en-ID"/>
              <a:t>    - </a:t>
            </a:r>
            <a:r>
              <a:rPr lang="en-ID" err="1"/>
              <a:t>soil_depth_pelletier</a:t>
            </a:r>
            <a:r>
              <a:rPr lang="en-ID"/>
              <a:t>    - </a:t>
            </a:r>
            <a:r>
              <a:rPr lang="en-ID" err="1"/>
              <a:t>soil_depth_statsgo</a:t>
            </a:r>
            <a:r>
              <a:rPr lang="en-ID"/>
              <a:t>    - </a:t>
            </a:r>
            <a:r>
              <a:rPr lang="en-ID" err="1"/>
              <a:t>soil_porosity</a:t>
            </a:r>
            <a:r>
              <a:rPr lang="en-ID"/>
              <a:t>    - </a:t>
            </a:r>
            <a:r>
              <a:rPr lang="en-ID" err="1"/>
              <a:t>soil_conductivity</a:t>
            </a:r>
            <a:r>
              <a:rPr lang="en-ID"/>
              <a:t>    - </a:t>
            </a:r>
            <a:r>
              <a:rPr lang="en-ID" err="1"/>
              <a:t>max_water_content</a:t>
            </a:r>
            <a:r>
              <a:rPr lang="en-ID"/>
              <a:t>    - </a:t>
            </a:r>
            <a:r>
              <a:rPr lang="en-ID" err="1"/>
              <a:t>sand_frac</a:t>
            </a:r>
            <a:r>
              <a:rPr lang="en-ID"/>
              <a:t>    - </a:t>
            </a:r>
            <a:r>
              <a:rPr lang="en-ID" err="1"/>
              <a:t>silt_frac</a:t>
            </a:r>
            <a:r>
              <a:rPr lang="en-ID"/>
              <a:t>    - </a:t>
            </a:r>
            <a:r>
              <a:rPr lang="en-ID" err="1"/>
              <a:t>clay_frac</a:t>
            </a:r>
            <a:r>
              <a:rPr lang="en-ID"/>
              <a:t>    - </a:t>
            </a:r>
            <a:r>
              <a:rPr lang="en-ID" err="1"/>
              <a:t>carbonate_rocks_frac</a:t>
            </a:r>
            <a:r>
              <a:rPr lang="en-ID"/>
              <a:t>    - </a:t>
            </a:r>
            <a:r>
              <a:rPr lang="en-ID" err="1"/>
              <a:t>geol_permeability</a:t>
            </a:r>
            <a:r>
              <a:rPr lang="en-ID"/>
              <a:t>    - </a:t>
            </a:r>
            <a:r>
              <a:rPr lang="en-ID" err="1"/>
              <a:t>p_mean</a:t>
            </a:r>
            <a:r>
              <a:rPr lang="en-ID"/>
              <a:t>    - </a:t>
            </a:r>
            <a:r>
              <a:rPr lang="en-ID" err="1"/>
              <a:t>pet_mean</a:t>
            </a:r>
            <a:r>
              <a:rPr lang="en-ID"/>
              <a:t>    - aridity    - </a:t>
            </a:r>
            <a:r>
              <a:rPr lang="en-ID" err="1"/>
              <a:t>frac_snow</a:t>
            </a:r>
            <a:r>
              <a:rPr lang="en-ID"/>
              <a:t>    - </a:t>
            </a:r>
            <a:r>
              <a:rPr lang="en-ID" err="1"/>
              <a:t>high_prec_freq</a:t>
            </a:r>
            <a:r>
              <a:rPr lang="en-ID"/>
              <a:t>    - </a:t>
            </a:r>
            <a:r>
              <a:rPr lang="en-ID" err="1"/>
              <a:t>high_prec_dur</a:t>
            </a:r>
            <a:r>
              <a:rPr lang="en-ID"/>
              <a:t>    - </a:t>
            </a:r>
            <a:r>
              <a:rPr lang="en-ID" err="1"/>
              <a:t>low_prec_freq</a:t>
            </a:r>
            <a:r>
              <a:rPr lang="en-ID"/>
              <a:t>    - </a:t>
            </a:r>
            <a:r>
              <a:rPr lang="en-ID" err="1"/>
              <a:t>low_prec_dur</a:t>
            </a:r>
            <a:endParaRPr lang="en-ID"/>
          </a:p>
        </p:txBody>
      </p:sp>
    </p:spTree>
    <p:extLst>
      <p:ext uri="{BB962C8B-B14F-4D97-AF65-F5344CB8AC3E}">
        <p14:creationId xmlns:p14="http://schemas.microsoft.com/office/powerpoint/2010/main" val="3216001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project, we are going to be using a </a:t>
            </a:r>
            <a:r>
              <a:rPr lang="en-US" dirty="0" err="1"/>
              <a:t>lstm</a:t>
            </a:r>
            <a:r>
              <a:rPr lang="en-US" dirty="0"/>
              <a:t> network to make our discharge predictions. In the field of hydrology, capturing temporal dependencies like the ones that exist in discharge measurements is very important and </a:t>
            </a:r>
            <a:r>
              <a:rPr lang="en-US" dirty="0" err="1"/>
              <a:t>lstm</a:t>
            </a:r>
            <a:r>
              <a:rPr lang="en-US" dirty="0"/>
              <a:t> networks are able to do this. By using the memory cells that they have,  they can retain information over extended periods of time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a:xfrm>
            <a:off x="381000" y="685800"/>
            <a:ext cx="6096000" cy="3429000"/>
          </a:xfrm>
        </p:spPr>
      </p:sp>
      <p:sp>
        <p:nvSpPr>
          <p:cNvPr id="3" name="Θέση σημειώσεων 2"/>
          <p:cNvSpPr>
            <a:spLocks noGrp="1"/>
          </p:cNvSpPr>
          <p:nvPr>
            <p:ph type="body" idx="1"/>
          </p:nvPr>
        </p:nvSpPr>
        <p:spPr/>
        <p:txBody>
          <a:bodyPr/>
          <a:lstStyle/>
          <a:p>
            <a:r>
              <a:rPr lang="en-US">
                <a:solidFill>
                  <a:srgbClr val="000000"/>
                </a:solidFill>
                <a:latin typeface="Calibri"/>
                <a:ea typeface="Calibri"/>
                <a:cs typeface="Calibri"/>
              </a:rPr>
              <a:t>So, these are our results for our simulation. We selected a basin which had a good PICP and NSE score and as can be seen, the simulations from the monte </a:t>
            </a:r>
            <a:r>
              <a:rPr lang="en-US" err="1">
                <a:solidFill>
                  <a:srgbClr val="000000"/>
                </a:solidFill>
                <a:latin typeface="Calibri"/>
                <a:ea typeface="Calibri"/>
                <a:cs typeface="Calibri"/>
              </a:rPr>
              <a:t>carlo</a:t>
            </a:r>
            <a:r>
              <a:rPr lang="en-US">
                <a:solidFill>
                  <a:srgbClr val="000000"/>
                </a:solidFill>
                <a:latin typeface="Calibri"/>
                <a:ea typeface="Calibri"/>
                <a:cs typeface="Calibri"/>
              </a:rPr>
              <a:t> and </a:t>
            </a:r>
            <a:r>
              <a:rPr lang="en-US" err="1">
                <a:solidFill>
                  <a:srgbClr val="000000"/>
                </a:solidFill>
                <a:latin typeface="Calibri"/>
                <a:ea typeface="Calibri"/>
                <a:cs typeface="Calibri"/>
              </a:rPr>
              <a:t>lstm</a:t>
            </a:r>
            <a:r>
              <a:rPr lang="en-US">
                <a:solidFill>
                  <a:srgbClr val="000000"/>
                </a:solidFill>
                <a:latin typeface="Calibri"/>
                <a:ea typeface="Calibri"/>
                <a:cs typeface="Calibri"/>
              </a:rPr>
              <a:t> are really similar and also match the observations. We zoomed in on a specific high discharge event to see if the peaks are </a:t>
            </a:r>
            <a:r>
              <a:rPr lang="en-US" err="1">
                <a:solidFill>
                  <a:srgbClr val="000000"/>
                </a:solidFill>
                <a:latin typeface="Calibri"/>
                <a:ea typeface="Calibri"/>
                <a:cs typeface="Calibri"/>
              </a:rPr>
              <a:t>capturerd</a:t>
            </a:r>
            <a:r>
              <a:rPr lang="en-US">
                <a:solidFill>
                  <a:srgbClr val="000000"/>
                </a:solidFill>
                <a:latin typeface="Calibri"/>
                <a:ea typeface="Calibri"/>
                <a:cs typeface="Calibri"/>
              </a:rPr>
              <a:t> by our model.  Uncertainty interval for higher discharge is larger. </a:t>
            </a:r>
          </a:p>
        </p:txBody>
      </p:sp>
    </p:spTree>
    <p:extLst>
      <p:ext uri="{BB962C8B-B14F-4D97-AF65-F5344CB8AC3E}">
        <p14:creationId xmlns:p14="http://schemas.microsoft.com/office/powerpoint/2010/main" val="1849309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2093FA5D-2066-AD70-3B0F-BA49AA0758C7}"/>
            </a:ext>
          </a:extLst>
        </p:cNvPr>
        <p:cNvGrpSpPr/>
        <p:nvPr/>
      </p:nvGrpSpPr>
      <p:grpSpPr>
        <a:xfrm>
          <a:off x="0" y="0"/>
          <a:ext cx="0" cy="0"/>
          <a:chOff x="0" y="0"/>
          <a:chExt cx="0" cy="0"/>
        </a:xfrm>
      </p:grpSpPr>
      <p:sp>
        <p:nvSpPr>
          <p:cNvPr id="183" name="Google Shape;183;p3:notes">
            <a:extLst>
              <a:ext uri="{FF2B5EF4-FFF2-40B4-BE49-F238E27FC236}">
                <a16:creationId xmlns:a16="http://schemas.microsoft.com/office/drawing/2014/main" id="{D4B3E259-48E1-3A00-4549-5AC0FD1480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3:notes">
            <a:extLst>
              <a:ext uri="{FF2B5EF4-FFF2-40B4-BE49-F238E27FC236}">
                <a16:creationId xmlns:a16="http://schemas.microsoft.com/office/drawing/2014/main" id="{5E6ED1A6-DD69-4C90-4B60-10F706B2245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a:r>
              <a:rPr lang="en-US"/>
              <a:t>Explain box plot , 91 basins in single box plot</a:t>
            </a:r>
          </a:p>
          <a:p>
            <a:pPr algn="l"/>
            <a:r>
              <a:rPr lang="en-US"/>
              <a:t>Increase of </a:t>
            </a:r>
            <a:r>
              <a:rPr lang="en-US" err="1"/>
              <a:t>propout</a:t>
            </a:r>
            <a:r>
              <a:rPr lang="en-US"/>
              <a:t> rate better coverage </a:t>
            </a:r>
          </a:p>
        </p:txBody>
      </p:sp>
    </p:spTree>
    <p:extLst>
      <p:ext uri="{BB962C8B-B14F-4D97-AF65-F5344CB8AC3E}">
        <p14:creationId xmlns:p14="http://schemas.microsoft.com/office/powerpoint/2010/main" val="23130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9B676FE9-CCBF-1003-5FB7-F919A3AEBE26}"/>
            </a:ext>
          </a:extLst>
        </p:cNvPr>
        <p:cNvGrpSpPr/>
        <p:nvPr/>
      </p:nvGrpSpPr>
      <p:grpSpPr>
        <a:xfrm>
          <a:off x="0" y="0"/>
          <a:ext cx="0" cy="0"/>
          <a:chOff x="0" y="0"/>
          <a:chExt cx="0" cy="0"/>
        </a:xfrm>
      </p:grpSpPr>
      <p:sp>
        <p:nvSpPr>
          <p:cNvPr id="183" name="Google Shape;183;p3:notes">
            <a:extLst>
              <a:ext uri="{FF2B5EF4-FFF2-40B4-BE49-F238E27FC236}">
                <a16:creationId xmlns:a16="http://schemas.microsoft.com/office/drawing/2014/main" id="{1648172C-F439-D1DB-A278-655D6FC07A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3:notes">
            <a:extLst>
              <a:ext uri="{FF2B5EF4-FFF2-40B4-BE49-F238E27FC236}">
                <a16:creationId xmlns:a16="http://schemas.microsoft.com/office/drawing/2014/main" id="{CCDBE62A-BCC4-BFE0-2F54-101A041489EA}"/>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algn="l" rtl="0"/>
            <a:r>
              <a:rPr lang="en-US"/>
              <a:t>Single point doesn’t affect the result so  stick to 0.4</a:t>
            </a:r>
          </a:p>
          <a:p>
            <a:pPr algn="l"/>
            <a:r>
              <a:rPr lang="en-US"/>
              <a:t>Median prediction accuracy  independent from dropout rate.</a:t>
            </a:r>
          </a:p>
          <a:p>
            <a:pPr algn="l"/>
            <a:r>
              <a:rPr lang="en-US"/>
              <a:t>If we use median, </a:t>
            </a:r>
            <a:r>
              <a:rPr lang="en-US" err="1"/>
              <a:t>whaterver</a:t>
            </a:r>
            <a:r>
              <a:rPr lang="en-US"/>
              <a:t> the dropout rate is we can see its similar to LSTM </a:t>
            </a:r>
          </a:p>
          <a:p>
            <a:pPr algn="l"/>
            <a:r>
              <a:rPr lang="en-US"/>
              <a:t>But with mean the situation is different. </a:t>
            </a:r>
          </a:p>
        </p:txBody>
      </p:sp>
    </p:spTree>
    <p:extLst>
      <p:ext uri="{BB962C8B-B14F-4D97-AF65-F5344CB8AC3E}">
        <p14:creationId xmlns:p14="http://schemas.microsoft.com/office/powerpoint/2010/main" val="326305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a:extLst>
            <a:ext uri="{FF2B5EF4-FFF2-40B4-BE49-F238E27FC236}">
              <a16:creationId xmlns:a16="http://schemas.microsoft.com/office/drawing/2014/main" id="{2E9AF890-4360-C943-E29E-1C75C034760F}"/>
            </a:ext>
          </a:extLst>
        </p:cNvPr>
        <p:cNvGrpSpPr/>
        <p:nvPr/>
      </p:nvGrpSpPr>
      <p:grpSpPr>
        <a:xfrm>
          <a:off x="0" y="0"/>
          <a:ext cx="0" cy="0"/>
          <a:chOff x="0" y="0"/>
          <a:chExt cx="0" cy="0"/>
        </a:xfrm>
      </p:grpSpPr>
      <p:sp>
        <p:nvSpPr>
          <p:cNvPr id="183" name="Google Shape;183;p3:notes">
            <a:extLst>
              <a:ext uri="{FF2B5EF4-FFF2-40B4-BE49-F238E27FC236}">
                <a16:creationId xmlns:a16="http://schemas.microsoft.com/office/drawing/2014/main" id="{C5A54FA4-45D3-505C-7979-3B7453EF5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3:notes">
            <a:extLst>
              <a:ext uri="{FF2B5EF4-FFF2-40B4-BE49-F238E27FC236}">
                <a16:creationId xmlns:a16="http://schemas.microsoft.com/office/drawing/2014/main" id="{04088B45-4519-858C-8B29-0BD30CDBBFD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41541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B303-1767-C465-D6C9-F288A9E135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C86A1DD3-0A5F-FDB2-009D-DF9352A91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58A32DA3-73A4-450C-5E9F-CFC0386BABEE}"/>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5" name="Footer Placeholder 4">
            <a:extLst>
              <a:ext uri="{FF2B5EF4-FFF2-40B4-BE49-F238E27FC236}">
                <a16:creationId xmlns:a16="http://schemas.microsoft.com/office/drawing/2014/main" id="{D583C7E9-61F9-0417-8C68-0322398270E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65C70F83-E380-157C-B7D4-ADEFC7FCE771}"/>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29782248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D052-C9E3-E1F3-353C-223ACB79C9AE}"/>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820F6A68-D2F2-A5C4-66D7-09CB9E5084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144EA9F-8DEF-3D77-0223-AB2E10B8DF57}"/>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5" name="Footer Placeholder 4">
            <a:extLst>
              <a:ext uri="{FF2B5EF4-FFF2-40B4-BE49-F238E27FC236}">
                <a16:creationId xmlns:a16="http://schemas.microsoft.com/office/drawing/2014/main" id="{A0B13340-9929-1E1B-3CE7-5193EAAC933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1C14BFC-9BE2-A841-9438-B31B9CE9065A}"/>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16949175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7F283F-95B7-91A4-AAB2-5E225F7B825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2B2313F9-A081-A1B6-F9F1-CCAA891039B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48F483A-8429-E06F-D0A6-05BC7F462218}"/>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5" name="Footer Placeholder 4">
            <a:extLst>
              <a:ext uri="{FF2B5EF4-FFF2-40B4-BE49-F238E27FC236}">
                <a16:creationId xmlns:a16="http://schemas.microsoft.com/office/drawing/2014/main" id="{6B6C9C84-8B7B-10F1-314F-419E889D03D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A9878BFA-0C41-68A6-B8E8-7988FA6117C0}"/>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16109436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920B7463-1E23-7A77-370D-F1C5A97C8C53}"/>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02BEC49E-92A1-D661-CFF7-4A588C9666C3}"/>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BE33077B-06BD-C5ED-F705-463F49444ED8}"/>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CF95C14C-5A5B-CD99-57DB-5963981970ED}"/>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6482C68-326A-6F2A-8E40-3AC0B08867F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B28CDFF9-380D-8112-2CF3-A3D26E90CF34}"/>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60717622-F1EB-C8A5-81A9-DFB6FAFBD6F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D753D436-4F2A-5A44-360C-A7D2AF1EBD5E}"/>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C360367D-A8A9-8BFD-BB3F-BF64BC50E95C}"/>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BEA09B5-01F7-93C2-E444-83E0CCD5B29C}"/>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CD5B965E-5DF7-EEAA-4E40-FF543AF9B0E4}"/>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D18BD92B-B222-7DCC-A8FC-9C0E49DD7C6C}"/>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F85E697-7B1F-A190-1C94-E0645E93FE3A}"/>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284E5B60-3177-5DD3-97B7-5239D1922521}"/>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extLst>
      <p:ext uri="{BB962C8B-B14F-4D97-AF65-F5344CB8AC3E}">
        <p14:creationId xmlns:p14="http://schemas.microsoft.com/office/powerpoint/2010/main" val="5057931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2"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a:t>  </a:t>
            </a:r>
            <a:endParaRPr lang="en-GB"/>
          </a:p>
        </p:txBody>
      </p:sp>
      <p:sp>
        <p:nvSpPr>
          <p:cNvPr id="3" name="Tijdelijke aanduiding voor verticale tekst 2"/>
          <p:cNvSpPr>
            <a:spLocks noGrp="1"/>
          </p:cNvSpPr>
          <p:nvPr>
            <p:ph type="body" orient="vert" idx="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en-US"/>
              <a:t>Click to edit Master text styles</a:t>
            </a:r>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69410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a:t>  </a:t>
            </a:r>
            <a:endParaRPr lang="en-GB"/>
          </a:p>
        </p:txBody>
      </p:sp>
      <p:sp>
        <p:nvSpPr>
          <p:cNvPr id="7" name="Titel 5">
            <a:extLst>
              <a:ext uri="{FF2B5EF4-FFF2-40B4-BE49-F238E27FC236}">
                <a16:creationId xmlns:a16="http://schemas.microsoft.com/office/drawing/2014/main" id="{7AE71AD1-5D76-2045-8B27-CC0C09C99831}"/>
              </a:ext>
            </a:extLst>
          </p:cNvPr>
          <p:cNvSpPr>
            <a:spLocks noGrp="1"/>
          </p:cNvSpPr>
          <p:nvPr>
            <p:ph type="title"/>
          </p:nvPr>
        </p:nvSpPr>
        <p:spPr>
          <a:xfrm>
            <a:off x="2153413" y="3879852"/>
            <a:ext cx="9358256" cy="1621063"/>
          </a:xfrm>
        </p:spPr>
        <p:txBody>
          <a:bodyPr anchor="b"/>
          <a:lstStyle>
            <a:lvl1pPr algn="r">
              <a:defRPr sz="3800">
                <a:solidFill>
                  <a:schemeClr val="bg1"/>
                </a:solidFill>
              </a:defRPr>
            </a:lvl1pPr>
          </a:lstStyle>
          <a:p>
            <a:r>
              <a:rPr lang="en-US"/>
              <a:t>Click to edit Master title style</a:t>
            </a:r>
            <a:endParaRPr lang="nl-NL"/>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p:nvPr>
        </p:nvSpPr>
        <p:spPr>
          <a:xfrm>
            <a:off x="6096000" y="5664394"/>
            <a:ext cx="5415669"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23319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err="1">
                <a:solidFill>
                  <a:schemeClr val="tx1"/>
                </a:solidFill>
              </a:rPr>
              <a:t>Titelpagina</a:t>
            </a:r>
            <a:endParaRPr>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EE6841"/>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1D758576-971B-12E6-3AB6-1451C6D985DA}"/>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9CE39B7-93C8-2E32-521C-157105C2A5D6}"/>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 name="Groep 8">
              <a:extLst>
                <a:ext uri="{FF2B5EF4-FFF2-40B4-BE49-F238E27FC236}">
                  <a16:creationId xmlns:a16="http://schemas.microsoft.com/office/drawing/2014/main" id="{08E526D3-65E2-5006-C064-4511CB6ED9BF}"/>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A9304E01-55C6-940C-A97B-068E4352F929}"/>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63D51E31-8AB4-9146-CA78-F5DA5C0EC40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958E94FF-4656-9940-D56F-7CE7E2E92313}"/>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EDC84AE6-1D5B-F436-3203-74DEFCF086FF}"/>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0DE6B1D8-FDA6-5401-15A3-A11A7625935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E1201A95-E4B7-FBDC-DEB3-FD4FDBCE270A}"/>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B7A611EB-BF7A-73FF-0295-9B632D3C6309}"/>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393F0DB9-9F80-02F8-7D77-3EF3832579F1}"/>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319A806-549E-C1D9-1757-06A8DE8805A6}"/>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0324CDB4-546F-4B79-144B-1DF8E00D248C}"/>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EB08E198-E566-586D-085B-F5CDF3D69F2A}"/>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6CAD-0D55-5FFC-D9DE-51A155B72E97}"/>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A737D736-5D98-4FD7-312E-5CE91377179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3730F66-96B9-3274-9206-B9BEE9C174DF}"/>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5" name="Footer Placeholder 4">
            <a:extLst>
              <a:ext uri="{FF2B5EF4-FFF2-40B4-BE49-F238E27FC236}">
                <a16:creationId xmlns:a16="http://schemas.microsoft.com/office/drawing/2014/main" id="{44756B6B-C6F0-EE99-D128-566E967394D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C53BDA9-6DD2-A732-5039-83BD1FA7041D}"/>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30256175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F9B23-5F1D-E36B-3B69-03EAF28D0F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EC7A7206-6A41-E4D8-1206-42076F47CA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B8F17F-9E71-F0D9-CF59-A2B37ED41C36}"/>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5" name="Footer Placeholder 4">
            <a:extLst>
              <a:ext uri="{FF2B5EF4-FFF2-40B4-BE49-F238E27FC236}">
                <a16:creationId xmlns:a16="http://schemas.microsoft.com/office/drawing/2014/main" id="{AFE7DDE1-74AF-1504-B4D9-0450A55E8C2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71CD9A5-2250-FC08-6A77-C37330B78664}"/>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10168838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567-1506-226C-6AA0-722DB3FB4232}"/>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200240C1-CB1E-C1D0-6935-F3EFC2EAFEC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EC7D9F03-3C71-7681-DC8B-1836BFE9625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040B45F-A9D1-F7D7-A98F-CECA2278923C}"/>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6" name="Footer Placeholder 5">
            <a:extLst>
              <a:ext uri="{FF2B5EF4-FFF2-40B4-BE49-F238E27FC236}">
                <a16:creationId xmlns:a16="http://schemas.microsoft.com/office/drawing/2014/main" id="{DCCB3DA3-1597-3323-7337-63E24115584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85F85431-68FF-CD8B-6367-DA7952BB51CA}"/>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7508535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E781-5821-321B-7AB9-7E137B00B313}"/>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C23AFC58-EE01-3A35-65D6-B5E9334FC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96945BD-0F2E-1050-1FA4-D6DC351D6D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EE86B979-42A4-1EFB-BBA2-E4D8540CF7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2D513B0-9F7C-2C02-6CD8-943C4316D2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1564F9A2-F026-AB0B-7432-B87338E7DA70}"/>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8" name="Footer Placeholder 7">
            <a:extLst>
              <a:ext uri="{FF2B5EF4-FFF2-40B4-BE49-F238E27FC236}">
                <a16:creationId xmlns:a16="http://schemas.microsoft.com/office/drawing/2014/main" id="{41B0588C-E0DD-09FA-A6FD-646B2BF031F9}"/>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2543BC43-7D00-7BF9-A1F4-C513113D3ADC}"/>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279968862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40AE-4EA8-8E1D-CDDA-6FCBECA81840}"/>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766C6B0-6045-B5F4-BCF6-28DA16749748}"/>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4" name="Footer Placeholder 3">
            <a:extLst>
              <a:ext uri="{FF2B5EF4-FFF2-40B4-BE49-F238E27FC236}">
                <a16:creationId xmlns:a16="http://schemas.microsoft.com/office/drawing/2014/main" id="{F258D99D-760E-ABB8-9BEC-A1CC24883F33}"/>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DBEEB20-C70F-3797-2200-B23000D84CBE}"/>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36296510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CA16BD-39CC-682D-190D-14C3A112DCAC}"/>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3" name="Footer Placeholder 2">
            <a:extLst>
              <a:ext uri="{FF2B5EF4-FFF2-40B4-BE49-F238E27FC236}">
                <a16:creationId xmlns:a16="http://schemas.microsoft.com/office/drawing/2014/main" id="{02ADBB66-10AB-355B-F24A-BDFBA1C2479D}"/>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B0F48004-9C3F-F3C1-5B37-5D7E680F61E1}"/>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66075170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D48B-FAC4-92CD-C3E4-D3EE0810BD5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ECEC4399-DF53-21B6-8B01-D8B354FF74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2AF68023-F0ED-C194-DEEE-D4724EB1C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55C0C0B-84C0-24E0-0B0B-DFE607572280}"/>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6" name="Footer Placeholder 5">
            <a:extLst>
              <a:ext uri="{FF2B5EF4-FFF2-40B4-BE49-F238E27FC236}">
                <a16:creationId xmlns:a16="http://schemas.microsoft.com/office/drawing/2014/main" id="{D7844CAE-F0A7-1FA7-55F7-1DE68FC6B91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09D618F9-A374-E517-9A5F-1B0E22FF01B8}"/>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20118369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4185C-9B85-9B15-BBAD-B45A596DEE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0B646C49-611C-8E20-EA95-6B7195C382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452DC48-15E2-8DCB-ACD0-EB7F41B12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62AA77-2914-4D0B-EF39-AC6170DFFFC9}"/>
              </a:ext>
            </a:extLst>
          </p:cNvPr>
          <p:cNvSpPr>
            <a:spLocks noGrp="1"/>
          </p:cNvSpPr>
          <p:nvPr>
            <p:ph type="dt" sz="half" idx="10"/>
          </p:nvPr>
        </p:nvSpPr>
        <p:spPr/>
        <p:txBody>
          <a:bodyPr/>
          <a:lstStyle/>
          <a:p>
            <a:fld id="{EB70729E-EEAA-4749-B4E8-0DD8CF9BE708}" type="datetimeFigureOut">
              <a:rPr lang="nl-NL" smtClean="0"/>
              <a:t>2-2-2024</a:t>
            </a:fld>
            <a:endParaRPr lang="nl-NL"/>
          </a:p>
        </p:txBody>
      </p:sp>
      <p:sp>
        <p:nvSpPr>
          <p:cNvPr id="6" name="Footer Placeholder 5">
            <a:extLst>
              <a:ext uri="{FF2B5EF4-FFF2-40B4-BE49-F238E27FC236}">
                <a16:creationId xmlns:a16="http://schemas.microsoft.com/office/drawing/2014/main" id="{82C35FC9-6CD3-E863-46E8-7026ADFDE656}"/>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FA59ABDA-CC60-0C78-EDEE-01B2F9B91A6E}"/>
              </a:ext>
            </a:extLst>
          </p:cNvPr>
          <p:cNvSpPr>
            <a:spLocks noGrp="1"/>
          </p:cNvSpPr>
          <p:nvPr>
            <p:ph type="sldNum" sz="quarter" idx="12"/>
          </p:nvPr>
        </p:nvSpPr>
        <p:spPr/>
        <p:txBody>
          <a:bodyPr/>
          <a:lstStyle/>
          <a:p>
            <a:fld id="{86CB4B4D-7CA3-9044-876B-883B54F8677D}" type="slidenum">
              <a:rPr lang="nl-NL" smtClean="0"/>
              <a:t>‹#›</a:t>
            </a:fld>
            <a:endParaRPr lang="nl-NL"/>
          </a:p>
        </p:txBody>
      </p:sp>
    </p:spTree>
    <p:extLst>
      <p:ext uri="{BB962C8B-B14F-4D97-AF65-F5344CB8AC3E}">
        <p14:creationId xmlns:p14="http://schemas.microsoft.com/office/powerpoint/2010/main" val="30114377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15F48-C46E-3EC1-C85B-6FA5B6EC7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B8D44D94-4638-A6A3-CEFC-25D8CCC977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1523F90-FE63-C920-C23C-58F9330E3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0729E-EEAA-4749-B4E8-0DD8CF9BE708}" type="datetimeFigureOut">
              <a:rPr lang="nl-NL" smtClean="0"/>
              <a:t>2-2-2024</a:t>
            </a:fld>
            <a:endParaRPr lang="nl-NL"/>
          </a:p>
        </p:txBody>
      </p:sp>
      <p:sp>
        <p:nvSpPr>
          <p:cNvPr id="5" name="Footer Placeholder 4">
            <a:extLst>
              <a:ext uri="{FF2B5EF4-FFF2-40B4-BE49-F238E27FC236}">
                <a16:creationId xmlns:a16="http://schemas.microsoft.com/office/drawing/2014/main" id="{4BE24774-9CE0-91D2-364A-9D53F861ED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C95C4247-05A1-CB4D-63A2-415DE22FF8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nl-NL" smtClean="0"/>
              <a:t>‹#›</a:t>
            </a:fld>
            <a:endParaRPr lang="nl-NL"/>
          </a:p>
        </p:txBody>
      </p:sp>
      <p:grpSp>
        <p:nvGrpSpPr>
          <p:cNvPr id="7" name="Group 6">
            <a:extLst>
              <a:ext uri="{FF2B5EF4-FFF2-40B4-BE49-F238E27FC236}">
                <a16:creationId xmlns:a16="http://schemas.microsoft.com/office/drawing/2014/main" id="{5065D9CE-F253-A813-48C4-CDDCEAF5ABAD}"/>
              </a:ext>
            </a:extLst>
          </p:cNvPr>
          <p:cNvGrpSpPr/>
          <p:nvPr userDrawn="1"/>
        </p:nvGrpSpPr>
        <p:grpSpPr>
          <a:xfrm>
            <a:off x="2982510" y="-1286712"/>
            <a:ext cx="6858001" cy="592943"/>
            <a:chOff x="2982510" y="-1286712"/>
            <a:chExt cx="6858001" cy="592943"/>
          </a:xfrm>
        </p:grpSpPr>
        <p:sp>
          <p:nvSpPr>
            <p:cNvPr id="8" name="Rechthoek 36">
              <a:extLst>
                <a:ext uri="{FF2B5EF4-FFF2-40B4-BE49-F238E27FC236}">
                  <a16:creationId xmlns:a16="http://schemas.microsoft.com/office/drawing/2014/main" id="{EF980219-55A3-D2B1-4AA8-C31E249120BB}"/>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9" name="Groep 8">
              <a:extLst>
                <a:ext uri="{FF2B5EF4-FFF2-40B4-BE49-F238E27FC236}">
                  <a16:creationId xmlns:a16="http://schemas.microsoft.com/office/drawing/2014/main" id="{29378929-A5BD-7497-0C22-45B1875F0EEA}"/>
                </a:ext>
              </a:extLst>
            </p:cNvPr>
            <p:cNvGrpSpPr/>
            <p:nvPr/>
          </p:nvGrpSpPr>
          <p:grpSpPr>
            <a:xfrm>
              <a:off x="2982511" y="-1286711"/>
              <a:ext cx="6226976" cy="211382"/>
              <a:chOff x="0" y="0"/>
              <a:chExt cx="6226974" cy="211380"/>
            </a:xfrm>
          </p:grpSpPr>
          <p:sp>
            <p:nvSpPr>
              <p:cNvPr id="11" name="Rechthoek 6">
                <a:extLst>
                  <a:ext uri="{FF2B5EF4-FFF2-40B4-BE49-F238E27FC236}">
                    <a16:creationId xmlns:a16="http://schemas.microsoft.com/office/drawing/2014/main" id="{F00E441C-FA69-15FF-67B7-8F88FDF1E833}"/>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29">
                <a:extLst>
                  <a:ext uri="{FF2B5EF4-FFF2-40B4-BE49-F238E27FC236}">
                    <a16:creationId xmlns:a16="http://schemas.microsoft.com/office/drawing/2014/main" id="{D3F7733A-A4EC-B896-52AE-EB22A5E1A257}"/>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0">
                <a:extLst>
                  <a:ext uri="{FF2B5EF4-FFF2-40B4-BE49-F238E27FC236}">
                    <a16:creationId xmlns:a16="http://schemas.microsoft.com/office/drawing/2014/main" id="{65BF0997-DA25-1A7D-8655-896E86B009EC}"/>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1">
                <a:extLst>
                  <a:ext uri="{FF2B5EF4-FFF2-40B4-BE49-F238E27FC236}">
                    <a16:creationId xmlns:a16="http://schemas.microsoft.com/office/drawing/2014/main" id="{47C7C05C-3027-4272-A379-ECC631F49487}"/>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2">
                <a:extLst>
                  <a:ext uri="{FF2B5EF4-FFF2-40B4-BE49-F238E27FC236}">
                    <a16:creationId xmlns:a16="http://schemas.microsoft.com/office/drawing/2014/main" id="{1C1307C5-2D43-909F-B599-F5ED8353525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Rechthoek 33">
                <a:extLst>
                  <a:ext uri="{FF2B5EF4-FFF2-40B4-BE49-F238E27FC236}">
                    <a16:creationId xmlns:a16="http://schemas.microsoft.com/office/drawing/2014/main" id="{DE31BF09-EE85-938A-8626-E1E7F98E5E38}"/>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 name="Rechthoek 34">
                <a:extLst>
                  <a:ext uri="{FF2B5EF4-FFF2-40B4-BE49-F238E27FC236}">
                    <a16:creationId xmlns:a16="http://schemas.microsoft.com/office/drawing/2014/main" id="{BE65203A-9590-6571-55E4-51A92BBADE2C}"/>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 name="Rechthoek 37">
                <a:extLst>
                  <a:ext uri="{FF2B5EF4-FFF2-40B4-BE49-F238E27FC236}">
                    <a16:creationId xmlns:a16="http://schemas.microsoft.com/office/drawing/2014/main" id="{E2C188C4-DA58-A44B-2B1B-1042504EC5D7}"/>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 name="Rechthoek 38">
                <a:extLst>
                  <a:ext uri="{FF2B5EF4-FFF2-40B4-BE49-F238E27FC236}">
                    <a16:creationId xmlns:a16="http://schemas.microsoft.com/office/drawing/2014/main" id="{A8CB2720-1573-979C-3DFF-2D241C1884C9}"/>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 name="Rechthoek 39">
                <a:extLst>
                  <a:ext uri="{FF2B5EF4-FFF2-40B4-BE49-F238E27FC236}">
                    <a16:creationId xmlns:a16="http://schemas.microsoft.com/office/drawing/2014/main" id="{9DE58B8D-8061-6300-1D55-A30CF520A70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0" name="Rechthoek 39">
              <a:extLst>
                <a:ext uri="{FF2B5EF4-FFF2-40B4-BE49-F238E27FC236}">
                  <a16:creationId xmlns:a16="http://schemas.microsoft.com/office/drawing/2014/main" id="{FF2A1D94-2A42-1E22-CCD5-07B42A15BA39}"/>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extLst>
      <p:ext uri="{BB962C8B-B14F-4D97-AF65-F5344CB8AC3E}">
        <p14:creationId xmlns:p14="http://schemas.microsoft.com/office/powerpoint/2010/main" val="13765996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90" r:id="rId14"/>
    <p:sldLayoutId id="2147483650"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52_49BD854.xm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50_52E1B8F5.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neuralhydrology.github.io/post/research/lees2021concept/" TargetMode="Externa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3F_6D6A6427.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3C_0.xm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2_0.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14"/>
          </p:nvPr>
        </p:nvSpPr>
        <p:spPr/>
        <p:txBody>
          <a:bodyPr/>
          <a:lstStyle/>
          <a:p>
            <a:r>
              <a:rPr lang="nl-NL"/>
              <a:t> </a:t>
            </a:r>
          </a:p>
        </p:txBody>
      </p:sp>
      <p:sp>
        <p:nvSpPr>
          <p:cNvPr id="41" name="Ondertitel 40">
            <a:extLst>
              <a:ext uri="{FF2B5EF4-FFF2-40B4-BE49-F238E27FC236}">
                <a16:creationId xmlns:a16="http://schemas.microsoft.com/office/drawing/2014/main" id="{692EF8E8-FE8B-49BE-BDE2-0C40E16048DF}"/>
              </a:ext>
            </a:extLst>
          </p:cNvPr>
          <p:cNvSpPr>
            <a:spLocks noGrp="1"/>
          </p:cNvSpPr>
          <p:nvPr>
            <p:ph type="body" orient="vert" idx="1"/>
          </p:nvPr>
        </p:nvSpPr>
        <p:spPr>
          <a:xfrm>
            <a:off x="699025" y="689016"/>
            <a:ext cx="10798175" cy="5229851"/>
          </a:xfrm>
        </p:spPr>
        <p:txBody>
          <a:bodyPr>
            <a:normAutofit/>
          </a:bodyPr>
          <a:lstStyle/>
          <a:p>
            <a:r>
              <a:rPr lang="en-US">
                <a:latin typeface="Roboto Slab Medium" pitchFamily="2" charset="0"/>
                <a:ea typeface="Roboto Slab Medium" pitchFamily="2" charset="0"/>
              </a:rPr>
              <a:t>Uncertainty Estimation </a:t>
            </a:r>
            <a:br>
              <a:rPr lang="en-US">
                <a:latin typeface="Roboto Slab Medium" pitchFamily="2" charset="0"/>
                <a:ea typeface="Roboto Slab Medium" pitchFamily="2" charset="0"/>
              </a:rPr>
            </a:br>
            <a:r>
              <a:rPr lang="en-US">
                <a:latin typeface="Roboto Slab Medium" pitchFamily="2" charset="0"/>
                <a:ea typeface="Roboto Slab Medium" pitchFamily="2" charset="0"/>
              </a:rPr>
              <a:t>in Discharge Forecasting</a:t>
            </a:r>
            <a:endParaRPr lang="en-GB" noProof="0">
              <a:latin typeface="Roboto Slab Medium" pitchFamily="2" charset="0"/>
              <a:ea typeface="Roboto Slab Medium" pitchFamily="2" charset="0"/>
            </a:endParaRPr>
          </a:p>
        </p:txBody>
      </p:sp>
      <p:sp>
        <p:nvSpPr>
          <p:cNvPr id="55" name="Titel 54">
            <a:extLst>
              <a:ext uri="{FF2B5EF4-FFF2-40B4-BE49-F238E27FC236}">
                <a16:creationId xmlns:a16="http://schemas.microsoft.com/office/drawing/2014/main" id="{4B0C9E1B-71A5-4794-8A58-5C8CDB926EAA}"/>
              </a:ext>
            </a:extLst>
          </p:cNvPr>
          <p:cNvSpPr>
            <a:spLocks noGrp="1"/>
          </p:cNvSpPr>
          <p:nvPr>
            <p:ph type="title" idx="4294967295"/>
          </p:nvPr>
        </p:nvSpPr>
        <p:spPr>
          <a:xfrm>
            <a:off x="7524382" y="5151245"/>
            <a:ext cx="4465231" cy="1144997"/>
          </a:xfrm>
        </p:spPr>
        <p:txBody>
          <a:bodyPr>
            <a:normAutofit fontScale="90000"/>
          </a:bodyPr>
          <a:lstStyle/>
          <a:p>
            <a:pPr algn="l"/>
            <a:r>
              <a:rPr lang="en-GB" sz="3600" b="1">
                <a:solidFill>
                  <a:schemeClr val="bg1"/>
                </a:solidFill>
              </a:rPr>
              <a:t>HBV Team - 02/02/2024</a:t>
            </a:r>
            <a:br>
              <a:rPr lang="en-GB" sz="3600">
                <a:solidFill>
                  <a:schemeClr val="bg1"/>
                </a:solidFill>
              </a:rPr>
            </a:br>
            <a:r>
              <a:rPr lang="nl-NL" sz="1800" b="0" i="0">
                <a:solidFill>
                  <a:schemeClr val="bg1"/>
                </a:solidFill>
                <a:effectLst/>
                <a:latin typeface="system-ui"/>
              </a:rPr>
              <a:t>Dwiva Anbiya Taruna - 5849578</a:t>
            </a:r>
            <a:br>
              <a:rPr lang="nl-NL" sz="1800" b="0" i="0">
                <a:solidFill>
                  <a:schemeClr val="bg1"/>
                </a:solidFill>
                <a:effectLst/>
                <a:latin typeface="system-ui"/>
              </a:rPr>
            </a:br>
            <a:r>
              <a:rPr lang="nl-NL" sz="1800" b="0" i="0">
                <a:solidFill>
                  <a:schemeClr val="bg1"/>
                </a:solidFill>
                <a:effectLst/>
                <a:latin typeface="system-ui"/>
              </a:rPr>
              <a:t>Konstantina Bourazani </a:t>
            </a:r>
            <a:r>
              <a:rPr lang="nl-NL" sz="1800">
                <a:solidFill>
                  <a:schemeClr val="bg1"/>
                </a:solidFill>
                <a:latin typeface="system-ui"/>
              </a:rPr>
              <a:t>- 5728347</a:t>
            </a:r>
            <a:br>
              <a:rPr lang="nl-NL" sz="1800" b="0" i="0">
                <a:solidFill>
                  <a:schemeClr val="bg1"/>
                </a:solidFill>
                <a:effectLst/>
                <a:latin typeface="system-ui"/>
              </a:rPr>
            </a:br>
            <a:r>
              <a:rPr lang="nl-NL" sz="1800" b="0" i="0">
                <a:solidFill>
                  <a:schemeClr val="bg1"/>
                </a:solidFill>
                <a:effectLst/>
                <a:latin typeface="system-ui"/>
              </a:rPr>
              <a:t>Hang Long - 5743702</a:t>
            </a:r>
            <a:br>
              <a:rPr lang="nl-NL" sz="1800" b="0" i="0">
                <a:solidFill>
                  <a:schemeClr val="bg1"/>
                </a:solidFill>
                <a:effectLst/>
                <a:latin typeface="system-ui"/>
              </a:rPr>
            </a:br>
            <a:r>
              <a:rPr lang="nl-NL" sz="1800" b="0" i="0">
                <a:solidFill>
                  <a:schemeClr val="bg1"/>
                </a:solidFill>
                <a:effectLst/>
                <a:latin typeface="system-ui"/>
              </a:rPr>
              <a:t>Thomas Poort - 4715500</a:t>
            </a:r>
            <a:br>
              <a:rPr lang="nl-NL" sz="1200" b="0" i="0">
                <a:solidFill>
                  <a:schemeClr val="bg1"/>
                </a:solidFill>
                <a:effectLst/>
                <a:latin typeface="system-ui"/>
              </a:rPr>
            </a:br>
            <a:endParaRPr lang="en-GB" sz="3200">
              <a:solidFill>
                <a:schemeClr val="bg1"/>
              </a:solidFill>
            </a:endParaRPr>
          </a:p>
        </p:txBody>
      </p:sp>
      <p:pic>
        <p:nvPicPr>
          <p:cNvPr id="7" name="Graphic 6">
            <a:extLst>
              <a:ext uri="{FF2B5EF4-FFF2-40B4-BE49-F238E27FC236}">
                <a16:creationId xmlns:a16="http://schemas.microsoft.com/office/drawing/2014/main" id="{FA3E0330-1BA8-7E49-BF32-539CEAB395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2347020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61ECC-1834-0451-A0C9-FE71AAA2FC1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Evaluation Metrics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C21AFCD4-EB1B-46AA-AC37-9F0AB7724219}"/>
              </a:ext>
            </a:extLst>
          </p:cNvPr>
          <p:cNvGraphicFramePr/>
          <p:nvPr>
            <p:extLst>
              <p:ext uri="{D42A27DB-BD31-4B8C-83A1-F6EECF244321}">
                <p14:modId xmlns:p14="http://schemas.microsoft.com/office/powerpoint/2010/main" val="103656888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6528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36115BB6-AF1F-D437-30FE-3F2CCA3B5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95" y="1850797"/>
            <a:ext cx="7799221" cy="41345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0DA147-90F2-7D6D-8A49-CAD3F155994A}"/>
              </a:ext>
            </a:extLst>
          </p:cNvPr>
          <p:cNvSpPr/>
          <p:nvPr/>
        </p:nvSpPr>
        <p:spPr>
          <a:xfrm>
            <a:off x="2245767" y="2691993"/>
            <a:ext cx="943661" cy="32933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7" name="Straight Arrow Connector 6">
            <a:extLst>
              <a:ext uri="{FF2B5EF4-FFF2-40B4-BE49-F238E27FC236}">
                <a16:creationId xmlns:a16="http://schemas.microsoft.com/office/drawing/2014/main" id="{F56D5EF6-48BD-881C-496A-E4AE76B24735}"/>
              </a:ext>
            </a:extLst>
          </p:cNvPr>
          <p:cNvCxnSpPr>
            <a:cxnSpLocks/>
          </p:cNvCxnSpPr>
          <p:nvPr/>
        </p:nvCxnSpPr>
        <p:spPr>
          <a:xfrm flipV="1">
            <a:off x="3189428" y="851227"/>
            <a:ext cx="1063906" cy="1840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5757195-F353-05B6-57B2-0E128C0FDCEE}"/>
              </a:ext>
            </a:extLst>
          </p:cNvPr>
          <p:cNvCxnSpPr>
            <a:cxnSpLocks/>
          </p:cNvCxnSpPr>
          <p:nvPr/>
        </p:nvCxnSpPr>
        <p:spPr>
          <a:xfrm flipV="1">
            <a:off x="3189428" y="4828031"/>
            <a:ext cx="1063906" cy="11572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a:extLst>
              <a:ext uri="{FF2B5EF4-FFF2-40B4-BE49-F238E27FC236}">
                <a16:creationId xmlns:a16="http://schemas.microsoft.com/office/drawing/2014/main" id="{481182BA-50CC-5178-FC95-895B60F86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1446" y="840444"/>
            <a:ext cx="7802971" cy="39768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Google Shape;186;p3">
            <a:extLst>
              <a:ext uri="{FF2B5EF4-FFF2-40B4-BE49-F238E27FC236}">
                <a16:creationId xmlns:a16="http://schemas.microsoft.com/office/drawing/2014/main" id="{62EA3AD3-2319-E04D-10B3-A1E61A65F2C3}"/>
              </a:ext>
            </a:extLst>
          </p:cNvPr>
          <p:cNvSpPr txBox="1">
            <a:spLocks noGrp="1"/>
          </p:cNvSpPr>
          <p:nvPr>
            <p:ph type="title"/>
          </p:nvPr>
        </p:nvSpPr>
        <p:spPr>
          <a:xfrm>
            <a:off x="698500" y="741499"/>
            <a:ext cx="3018573" cy="490401"/>
          </a:xfrm>
          <a:prstGeom prst="rect">
            <a:avLst/>
          </a:prstGeom>
          <a:noFill/>
          <a:ln>
            <a:noFill/>
          </a:ln>
        </p:spPr>
        <p:txBody>
          <a:bodyPr spcFirstLastPara="1" wrap="square" lIns="0" tIns="0" rIns="0" bIns="0" anchor="t" anchorCtr="0">
            <a:normAutofit fontScale="90000"/>
          </a:bodyPr>
          <a:lstStyle/>
          <a:p>
            <a:r>
              <a:rPr lang="en-US" sz="2950">
                <a:latin typeface="Calibri Light (Headings)"/>
                <a:ea typeface="Roboto Slab"/>
                <a:cs typeface="Roboto Slab"/>
                <a:sym typeface="Roboto Slab"/>
              </a:rPr>
              <a:t>Results 1: </a:t>
            </a:r>
            <a:br>
              <a:rPr lang="en-US" sz="2950">
                <a:latin typeface="Calibri Light (Headings)"/>
                <a:ea typeface="Roboto Slab"/>
                <a:cs typeface="Roboto Slab"/>
                <a:sym typeface="Roboto Slab"/>
              </a:rPr>
            </a:br>
            <a:r>
              <a:rPr lang="en-US" sz="2950">
                <a:latin typeface="Calibri Light (Headings)"/>
                <a:ea typeface="Roboto Slab"/>
                <a:cs typeface="Roboto Slab"/>
                <a:sym typeface="Roboto Slab"/>
              </a:rPr>
              <a:t>Discharge Forecasting</a:t>
            </a:r>
            <a:endParaRPr lang="zh-CN" altLang="en-US">
              <a:latin typeface="Calibri Light (Headings)"/>
            </a:endParaRPr>
          </a:p>
        </p:txBody>
      </p:sp>
      <p:sp>
        <p:nvSpPr>
          <p:cNvPr id="2" name="Rectangle 1">
            <a:extLst>
              <a:ext uri="{FF2B5EF4-FFF2-40B4-BE49-F238E27FC236}">
                <a16:creationId xmlns:a16="http://schemas.microsoft.com/office/drawing/2014/main" id="{BF73380C-26DD-25BD-86D0-BC991D285895}"/>
              </a:ext>
            </a:extLst>
          </p:cNvPr>
          <p:cNvSpPr/>
          <p:nvPr/>
        </p:nvSpPr>
        <p:spPr>
          <a:xfrm>
            <a:off x="9906900" y="4916061"/>
            <a:ext cx="2077517" cy="9812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NSE: </a:t>
            </a:r>
            <a:r>
              <a:rPr lang="en-ID" sz="1800" b="0" i="0" u="none" strike="noStrike">
                <a:solidFill>
                  <a:srgbClr val="000000"/>
                </a:solidFill>
                <a:effectLst/>
                <a:latin typeface="Calibri" panose="020F0502020204030204" pitchFamily="34" charset="0"/>
              </a:rPr>
              <a:t>0.86</a:t>
            </a:r>
            <a:endParaRPr lang="en-US"/>
          </a:p>
          <a:p>
            <a:pPr algn="ctr"/>
            <a:r>
              <a:rPr lang="en-US"/>
              <a:t>PICP: </a:t>
            </a:r>
            <a:r>
              <a:rPr lang="en-ID" sz="1800" b="0" i="0" u="none" strike="noStrike">
                <a:solidFill>
                  <a:srgbClr val="000000"/>
                </a:solidFill>
                <a:effectLst/>
                <a:latin typeface="Calibri" panose="020F0502020204030204" pitchFamily="34" charset="0"/>
              </a:rPr>
              <a:t>95.48</a:t>
            </a:r>
            <a:endParaRPr lang="en-ID"/>
          </a:p>
          <a:p>
            <a:pPr algn="ctr"/>
            <a:r>
              <a:rPr lang="en-ID"/>
              <a:t>PINAW: </a:t>
            </a:r>
            <a:r>
              <a:rPr lang="en-ID" sz="1800" b="0" i="0" u="none" strike="noStrike">
                <a:solidFill>
                  <a:srgbClr val="000000"/>
                </a:solidFill>
                <a:effectLst/>
                <a:latin typeface="Calibri" panose="020F0502020204030204" pitchFamily="34" charset="0"/>
              </a:rPr>
              <a:t>0.75</a:t>
            </a:r>
            <a:endParaRPr lang="en-US"/>
          </a:p>
        </p:txBody>
      </p:sp>
    </p:spTree>
    <p:extLst>
      <p:ext uri="{BB962C8B-B14F-4D97-AF65-F5344CB8AC3E}">
        <p14:creationId xmlns:p14="http://schemas.microsoft.com/office/powerpoint/2010/main" val="77322324"/>
      </p:ext>
    </p:extLst>
  </p:cSld>
  <p:clrMapOvr>
    <a:masterClrMapping/>
  </p:clrMapOvr>
  <p:transition spd="med"/>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a:extLst>
            <a:ext uri="{FF2B5EF4-FFF2-40B4-BE49-F238E27FC236}">
              <a16:creationId xmlns:a16="http://schemas.microsoft.com/office/drawing/2014/main" id="{8AF1F4BE-287C-C77D-E6F3-D3076DC24D4E}"/>
            </a:ext>
          </a:extLst>
        </p:cNvPr>
        <p:cNvGrpSpPr/>
        <p:nvPr/>
      </p:nvGrpSpPr>
      <p:grpSpPr>
        <a:xfrm>
          <a:off x="0" y="0"/>
          <a:ext cx="0" cy="0"/>
          <a:chOff x="0" y="0"/>
          <a:chExt cx="0" cy="0"/>
        </a:xfrm>
      </p:grpSpPr>
      <p:sp>
        <p:nvSpPr>
          <p:cNvPr id="186" name="Google Shape;186;p3">
            <a:extLst>
              <a:ext uri="{FF2B5EF4-FFF2-40B4-BE49-F238E27FC236}">
                <a16:creationId xmlns:a16="http://schemas.microsoft.com/office/drawing/2014/main" id="{CC2FFAD9-6309-B47A-CB0B-573CBA630ED0}"/>
              </a:ext>
            </a:extLst>
          </p:cNvPr>
          <p:cNvSpPr txBox="1">
            <a:spLocks noGrp="1"/>
          </p:cNvSpPr>
          <p:nvPr>
            <p:ph type="title"/>
          </p:nvPr>
        </p:nvSpPr>
        <p:spPr>
          <a:xfrm>
            <a:off x="708464" y="538747"/>
            <a:ext cx="10775071" cy="490401"/>
          </a:xfrm>
          <a:prstGeom prst="rect">
            <a:avLst/>
          </a:prstGeom>
          <a:noFill/>
          <a:ln>
            <a:noFill/>
          </a:ln>
        </p:spPr>
        <p:txBody>
          <a:bodyPr spcFirstLastPara="1" wrap="square" lIns="0" tIns="0" rIns="0" bIns="0" anchor="t" anchorCtr="0">
            <a:noAutofit/>
          </a:bodyPr>
          <a:lstStyle/>
          <a:p>
            <a:r>
              <a:rPr lang="en-US" sz="4100">
                <a:latin typeface="Calibri Light (Headings)"/>
                <a:ea typeface="Roboto Slab"/>
                <a:cs typeface="Roboto Slab"/>
                <a:sym typeface="Roboto Slab"/>
              </a:rPr>
              <a:t>Result 2: Uncertainty analysis</a:t>
            </a:r>
            <a:endParaRPr lang="zh-CN" altLang="en-US" sz="4100">
              <a:latin typeface="Calibri Light (Headings)"/>
            </a:endParaRPr>
          </a:p>
        </p:txBody>
      </p:sp>
      <p:sp>
        <p:nvSpPr>
          <p:cNvPr id="187" name="Google Shape;187;p3">
            <a:extLst>
              <a:ext uri="{FF2B5EF4-FFF2-40B4-BE49-F238E27FC236}">
                <a16:creationId xmlns:a16="http://schemas.microsoft.com/office/drawing/2014/main" id="{644C7DD5-518C-32A5-1C0C-B2B591E3493C}"/>
              </a:ext>
            </a:extLst>
          </p:cNvPr>
          <p:cNvSpPr txBox="1">
            <a:spLocks noGrp="1"/>
          </p:cNvSpPr>
          <p:nvPr>
            <p:ph type="body" idx="1"/>
          </p:nvPr>
        </p:nvSpPr>
        <p:spPr>
          <a:xfrm>
            <a:off x="-1404" y="1493929"/>
            <a:ext cx="4921747" cy="1357778"/>
          </a:xfrm>
          <a:prstGeom prst="rect">
            <a:avLst/>
          </a:prstGeom>
          <a:noFill/>
          <a:ln>
            <a:noFill/>
          </a:ln>
        </p:spPr>
        <p:txBody>
          <a:bodyPr spcFirstLastPara="1" wrap="square" lIns="0" tIns="0" rIns="0" bIns="0" anchor="t" anchorCtr="0">
            <a:normAutofit/>
          </a:bodyPr>
          <a:lstStyle/>
          <a:p>
            <a:pPr lvl="2">
              <a:lnSpc>
                <a:spcPct val="100000"/>
              </a:lnSpc>
              <a:spcBef>
                <a:spcPts val="0"/>
              </a:spcBef>
              <a:buSzPts val="2000"/>
            </a:pPr>
            <a:r>
              <a:rPr lang="en-US" sz="2000"/>
              <a:t>The desired dropout rate was determined</a:t>
            </a:r>
          </a:p>
          <a:p>
            <a:pPr lvl="2">
              <a:lnSpc>
                <a:spcPct val="100000"/>
              </a:lnSpc>
              <a:spcBef>
                <a:spcPts val="0"/>
              </a:spcBef>
              <a:buSzPts val="2000"/>
            </a:pPr>
            <a:r>
              <a:rPr lang="en-US" sz="2000"/>
              <a:t>Based on the 95% confi</a:t>
            </a:r>
            <a:r>
              <a:rPr lang="en-US"/>
              <a:t>dence interval -&gt; dropout rate 0.4</a:t>
            </a:r>
            <a:endParaRPr lang="en-US" sz="2000"/>
          </a:p>
          <a:p>
            <a:pPr lvl="2">
              <a:lnSpc>
                <a:spcPct val="100000"/>
              </a:lnSpc>
              <a:spcBef>
                <a:spcPts val="0"/>
              </a:spcBef>
              <a:buSzPts val="2000"/>
            </a:pPr>
            <a:endParaRPr lang="en-US" sz="2000"/>
          </a:p>
          <a:p>
            <a:pPr marL="285750" lvl="2" indent="-184150" algn="l" rtl="0">
              <a:lnSpc>
                <a:spcPct val="90000"/>
              </a:lnSpc>
              <a:spcBef>
                <a:spcPts val="1200"/>
              </a:spcBef>
              <a:spcAft>
                <a:spcPts val="0"/>
              </a:spcAft>
              <a:buSzPts val="1600"/>
              <a:buFont typeface="Arial"/>
              <a:buNone/>
            </a:pPr>
            <a:endParaRPr lang="en-US"/>
          </a:p>
          <a:p>
            <a:pPr marL="285750" lvl="2" indent="-184150" algn="l" rtl="0">
              <a:lnSpc>
                <a:spcPct val="90000"/>
              </a:lnSpc>
              <a:spcBef>
                <a:spcPts val="1200"/>
              </a:spcBef>
              <a:spcAft>
                <a:spcPts val="0"/>
              </a:spcAft>
              <a:buSzPts val="1600"/>
              <a:buFont typeface="Arial"/>
              <a:buNone/>
            </a:pPr>
            <a:endParaRPr lang="en-US"/>
          </a:p>
          <a:p>
            <a:pPr marL="285750" lvl="2" indent="-184150" algn="l" rtl="0">
              <a:lnSpc>
                <a:spcPct val="90000"/>
              </a:lnSpc>
              <a:spcBef>
                <a:spcPts val="1200"/>
              </a:spcBef>
              <a:spcAft>
                <a:spcPts val="0"/>
              </a:spcAft>
              <a:buSzPts val="1600"/>
              <a:buFont typeface="Arial"/>
              <a:buNone/>
            </a:pPr>
            <a:endParaRPr lang="en-US"/>
          </a:p>
        </p:txBody>
      </p:sp>
      <p:graphicFrame>
        <p:nvGraphicFramePr>
          <p:cNvPr id="2" name="表格 1">
            <a:extLst>
              <a:ext uri="{FF2B5EF4-FFF2-40B4-BE49-F238E27FC236}">
                <a16:creationId xmlns:a16="http://schemas.microsoft.com/office/drawing/2014/main" id="{8F11519F-3CA1-2674-8595-BACCC2E99F98}"/>
              </a:ext>
            </a:extLst>
          </p:cNvPr>
          <p:cNvGraphicFramePr>
            <a:graphicFrameLocks noGrp="1"/>
          </p:cNvGraphicFramePr>
          <p:nvPr>
            <p:extLst>
              <p:ext uri="{D42A27DB-BD31-4B8C-83A1-F6EECF244321}">
                <p14:modId xmlns:p14="http://schemas.microsoft.com/office/powerpoint/2010/main" val="2644885646"/>
              </p:ext>
            </p:extLst>
          </p:nvPr>
        </p:nvGraphicFramePr>
        <p:xfrm>
          <a:off x="334027" y="3517726"/>
          <a:ext cx="5147154" cy="2112159"/>
        </p:xfrm>
        <a:graphic>
          <a:graphicData uri="http://schemas.openxmlformats.org/drawingml/2006/table">
            <a:tbl>
              <a:tblPr firstRow="1" bandRow="1">
                <a:tableStyleId>{69CF1AB2-1976-4502-BF36-3FF5EA218861}</a:tableStyleId>
              </a:tblPr>
              <a:tblGrid>
                <a:gridCol w="1715718">
                  <a:extLst>
                    <a:ext uri="{9D8B030D-6E8A-4147-A177-3AD203B41FA5}">
                      <a16:colId xmlns:a16="http://schemas.microsoft.com/office/drawing/2014/main" val="2985692303"/>
                    </a:ext>
                  </a:extLst>
                </a:gridCol>
                <a:gridCol w="1715718">
                  <a:extLst>
                    <a:ext uri="{9D8B030D-6E8A-4147-A177-3AD203B41FA5}">
                      <a16:colId xmlns:a16="http://schemas.microsoft.com/office/drawing/2014/main" val="47907530"/>
                    </a:ext>
                  </a:extLst>
                </a:gridCol>
                <a:gridCol w="1715718">
                  <a:extLst>
                    <a:ext uri="{9D8B030D-6E8A-4147-A177-3AD203B41FA5}">
                      <a16:colId xmlns:a16="http://schemas.microsoft.com/office/drawing/2014/main" val="2881588588"/>
                    </a:ext>
                  </a:extLst>
                </a:gridCol>
              </a:tblGrid>
              <a:tr h="649119">
                <a:tc>
                  <a:txBody>
                    <a:bodyPr/>
                    <a:lstStyle/>
                    <a:p>
                      <a:r>
                        <a:rPr lang="zh-CN" altLang="en-US"/>
                        <a:t>MC dropout rate</a:t>
                      </a:r>
                    </a:p>
                  </a:txBody>
                  <a:tcPr/>
                </a:tc>
                <a:tc>
                  <a:txBody>
                    <a:bodyPr/>
                    <a:lstStyle/>
                    <a:p>
                      <a:r>
                        <a:rPr lang="nl-NL" altLang="zh-CN" sz="1600"/>
                        <a:t>Median </a:t>
                      </a:r>
                      <a:r>
                        <a:rPr lang="zh-CN" altLang="en-US"/>
                        <a:t>PICP</a:t>
                      </a:r>
                    </a:p>
                  </a:txBody>
                  <a:tcPr/>
                </a:tc>
                <a:tc>
                  <a:txBody>
                    <a:bodyPr/>
                    <a:lstStyle/>
                    <a:p>
                      <a:pPr lvl="0">
                        <a:buNone/>
                      </a:pPr>
                      <a:r>
                        <a:rPr lang="nl-NL" altLang="zh-CN" sz="1600" b="1" i="0" u="none" strike="noStrike" noProof="0">
                          <a:solidFill>
                            <a:srgbClr val="000000"/>
                          </a:solidFill>
                          <a:latin typeface="Helvetica"/>
                        </a:rPr>
                        <a:t>Median </a:t>
                      </a:r>
                      <a:r>
                        <a:rPr lang="zh-CN" altLang="en-US" sz="1800"/>
                        <a:t>PINAW</a:t>
                      </a:r>
                    </a:p>
                  </a:txBody>
                  <a:tcPr/>
                </a:tc>
                <a:extLst>
                  <a:ext uri="{0D108BD9-81ED-4DB2-BD59-A6C34878D82A}">
                    <a16:rowId xmlns:a16="http://schemas.microsoft.com/office/drawing/2014/main" val="1492598452"/>
                  </a:ext>
                </a:extLst>
              </a:tr>
              <a:tr h="356378">
                <a:tc>
                  <a:txBody>
                    <a:bodyPr/>
                    <a:lstStyle/>
                    <a:p>
                      <a:r>
                        <a:rPr lang="zh-CN" altLang="en-US"/>
                        <a:t>0.2</a:t>
                      </a:r>
                    </a:p>
                  </a:txBody>
                  <a:tcPr/>
                </a:tc>
                <a:tc>
                  <a:txBody>
                    <a:bodyPr/>
                    <a:lstStyle/>
                    <a:p>
                      <a:r>
                        <a:rPr lang="nl-NL" altLang="zh-CN"/>
                        <a:t>90.28</a:t>
                      </a:r>
                      <a:endParaRPr lang="zh-CN" altLang="en-US"/>
                    </a:p>
                  </a:txBody>
                  <a:tcPr/>
                </a:tc>
                <a:tc>
                  <a:txBody>
                    <a:bodyPr/>
                    <a:lstStyle/>
                    <a:p>
                      <a:r>
                        <a:rPr lang="nl-NL" altLang="zh-CN"/>
                        <a:t>0.7</a:t>
                      </a:r>
                      <a:endParaRPr lang="zh-CN" altLang="en-US"/>
                    </a:p>
                  </a:txBody>
                  <a:tcPr/>
                </a:tc>
                <a:extLst>
                  <a:ext uri="{0D108BD9-81ED-4DB2-BD59-A6C34878D82A}">
                    <a16:rowId xmlns:a16="http://schemas.microsoft.com/office/drawing/2014/main" val="1737622959"/>
                  </a:ext>
                </a:extLst>
              </a:tr>
              <a:tr h="356378">
                <a:tc>
                  <a:txBody>
                    <a:bodyPr/>
                    <a:lstStyle/>
                    <a:p>
                      <a:r>
                        <a:rPr lang="zh-CN" altLang="en-US"/>
                        <a:t>0.3</a:t>
                      </a:r>
                    </a:p>
                  </a:txBody>
                  <a:tcPr/>
                </a:tc>
                <a:tc>
                  <a:txBody>
                    <a:bodyPr/>
                    <a:lstStyle/>
                    <a:p>
                      <a:r>
                        <a:rPr lang="nl-NL" altLang="zh-CN"/>
                        <a:t>94.5</a:t>
                      </a:r>
                      <a:endParaRPr lang="zh-CN" altLang="en-US"/>
                    </a:p>
                  </a:txBody>
                  <a:tcPr/>
                </a:tc>
                <a:tc>
                  <a:txBody>
                    <a:bodyPr/>
                    <a:lstStyle/>
                    <a:p>
                      <a:r>
                        <a:rPr lang="nl-NL" altLang="zh-CN"/>
                        <a:t>0.89</a:t>
                      </a:r>
                      <a:endParaRPr lang="zh-CN" altLang="en-US"/>
                    </a:p>
                  </a:txBody>
                  <a:tcPr/>
                </a:tc>
                <a:extLst>
                  <a:ext uri="{0D108BD9-81ED-4DB2-BD59-A6C34878D82A}">
                    <a16:rowId xmlns:a16="http://schemas.microsoft.com/office/drawing/2014/main" val="2386467896"/>
                  </a:ext>
                </a:extLst>
              </a:tr>
              <a:tr h="356378">
                <a:tc>
                  <a:txBody>
                    <a:bodyPr/>
                    <a:lstStyle/>
                    <a:p>
                      <a:r>
                        <a:rPr lang="zh-CN" altLang="en-US"/>
                        <a:t>0.4</a:t>
                      </a:r>
                    </a:p>
                  </a:txBody>
                  <a:tcPr>
                    <a:solidFill>
                      <a:schemeClr val="accent6">
                        <a:lumMod val="60000"/>
                        <a:lumOff val="40000"/>
                      </a:schemeClr>
                    </a:solidFill>
                  </a:tcPr>
                </a:tc>
                <a:tc>
                  <a:txBody>
                    <a:bodyPr/>
                    <a:lstStyle/>
                    <a:p>
                      <a:pPr lvl="0">
                        <a:buNone/>
                      </a:pPr>
                      <a:r>
                        <a:rPr lang="nl-NL" altLang="zh-CN"/>
                        <a:t>97</a:t>
                      </a:r>
                      <a:endParaRPr lang="zh-CN" altLang="en-US"/>
                    </a:p>
                  </a:txBody>
                  <a:tcPr>
                    <a:solidFill>
                      <a:schemeClr val="accent6">
                        <a:lumMod val="60000"/>
                        <a:lumOff val="40000"/>
                      </a:schemeClr>
                    </a:solidFill>
                  </a:tcPr>
                </a:tc>
                <a:tc>
                  <a:txBody>
                    <a:bodyPr/>
                    <a:lstStyle/>
                    <a:p>
                      <a:r>
                        <a:rPr lang="nl-NL" altLang="zh-CN"/>
                        <a:t>1.09</a:t>
                      </a:r>
                      <a:endParaRPr lang="zh-CN" altLang="en-US"/>
                    </a:p>
                  </a:txBody>
                  <a:tcPr>
                    <a:solidFill>
                      <a:schemeClr val="accent6">
                        <a:lumMod val="60000"/>
                        <a:lumOff val="40000"/>
                      </a:schemeClr>
                    </a:solidFill>
                  </a:tcPr>
                </a:tc>
                <a:extLst>
                  <a:ext uri="{0D108BD9-81ED-4DB2-BD59-A6C34878D82A}">
                    <a16:rowId xmlns:a16="http://schemas.microsoft.com/office/drawing/2014/main" val="67830814"/>
                  </a:ext>
                </a:extLst>
              </a:tr>
              <a:tr h="356378">
                <a:tc>
                  <a:txBody>
                    <a:bodyPr/>
                    <a:lstStyle/>
                    <a:p>
                      <a:r>
                        <a:rPr lang="zh-CN" altLang="en-US"/>
                        <a:t>0.5</a:t>
                      </a:r>
                    </a:p>
                  </a:txBody>
                  <a:tcPr/>
                </a:tc>
                <a:tc>
                  <a:txBody>
                    <a:bodyPr/>
                    <a:lstStyle/>
                    <a:p>
                      <a:r>
                        <a:rPr lang="nl-NL" altLang="zh-CN"/>
                        <a:t>98.4</a:t>
                      </a:r>
                      <a:endParaRPr lang="zh-CN" altLang="en-US"/>
                    </a:p>
                  </a:txBody>
                  <a:tcPr/>
                </a:tc>
                <a:tc>
                  <a:txBody>
                    <a:bodyPr/>
                    <a:lstStyle/>
                    <a:p>
                      <a:r>
                        <a:rPr lang="nl-NL" altLang="zh-CN" dirty="0"/>
                        <a:t>1.31</a:t>
                      </a:r>
                      <a:endParaRPr lang="zh-CN" altLang="en-US" dirty="0"/>
                    </a:p>
                  </a:txBody>
                  <a:tcPr/>
                </a:tc>
                <a:extLst>
                  <a:ext uri="{0D108BD9-81ED-4DB2-BD59-A6C34878D82A}">
                    <a16:rowId xmlns:a16="http://schemas.microsoft.com/office/drawing/2014/main" val="3853201840"/>
                  </a:ext>
                </a:extLst>
              </a:tr>
            </a:tbl>
          </a:graphicData>
        </a:graphic>
      </p:graphicFrame>
      <p:pic>
        <p:nvPicPr>
          <p:cNvPr id="4" name="Picture 3">
            <a:extLst>
              <a:ext uri="{FF2B5EF4-FFF2-40B4-BE49-F238E27FC236}">
                <a16:creationId xmlns:a16="http://schemas.microsoft.com/office/drawing/2014/main" id="{83ED9F0B-4041-B195-8BC6-94CD4BA59D68}"/>
              </a:ext>
            </a:extLst>
          </p:cNvPr>
          <p:cNvPicPr>
            <a:picLocks noChangeAspect="1"/>
          </p:cNvPicPr>
          <p:nvPr/>
        </p:nvPicPr>
        <p:blipFill>
          <a:blip r:embed="rId4"/>
          <a:stretch>
            <a:fillRect/>
          </a:stretch>
        </p:blipFill>
        <p:spPr>
          <a:xfrm>
            <a:off x="5782491" y="1492339"/>
            <a:ext cx="5544729" cy="4246247"/>
          </a:xfrm>
          <a:prstGeom prst="rect">
            <a:avLst/>
          </a:prstGeom>
          <a:ln>
            <a:solidFill>
              <a:schemeClr val="tx1"/>
            </a:solidFill>
          </a:ln>
        </p:spPr>
      </p:pic>
    </p:spTree>
    <p:extLst>
      <p:ext uri="{BB962C8B-B14F-4D97-AF65-F5344CB8AC3E}">
        <p14:creationId xmlns:p14="http://schemas.microsoft.com/office/powerpoint/2010/main" val="1390524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a:extLst>
            <a:ext uri="{FF2B5EF4-FFF2-40B4-BE49-F238E27FC236}">
              <a16:creationId xmlns:a16="http://schemas.microsoft.com/office/drawing/2014/main" id="{5DE7557C-5D0A-13CB-B359-308D55FDCCC3}"/>
            </a:ext>
          </a:extLst>
        </p:cNvPr>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3">
            <a:extLst>
              <a:ext uri="{FF2B5EF4-FFF2-40B4-BE49-F238E27FC236}">
                <a16:creationId xmlns:a16="http://schemas.microsoft.com/office/drawing/2014/main" id="{0F635C3D-1EC4-FF9A-E37C-DCAD1EC273DD}"/>
              </a:ext>
            </a:extLst>
          </p:cNvPr>
          <p:cNvSpPr txBox="1">
            <a:spLocks noGrp="1"/>
          </p:cNvSpPr>
          <p:nvPr>
            <p:ph type="title"/>
          </p:nvPr>
        </p:nvSpPr>
        <p:spPr>
          <a:xfrm>
            <a:off x="804672" y="802955"/>
            <a:ext cx="4766330" cy="1454051"/>
          </a:xfrm>
          <a:prstGeom prst="rect">
            <a:avLst/>
          </a:prstGeom>
        </p:spPr>
        <p:txBody>
          <a:bodyPr spcFirstLastPara="1" vert="horz" lIns="91440" tIns="45720" rIns="91440" bIns="45720" rtlCol="0" anchor="ctr" anchorCtr="0">
            <a:normAutofit/>
          </a:bodyPr>
          <a:lstStyle/>
          <a:p>
            <a:r>
              <a:rPr lang="en-US" sz="3600" kern="1200">
                <a:solidFill>
                  <a:schemeClr val="tx2"/>
                </a:solidFill>
                <a:latin typeface="+mj-lt"/>
                <a:ea typeface="+mj-ea"/>
                <a:cs typeface="+mj-cs"/>
                <a:sym typeface="Roboto Slab"/>
              </a:rPr>
              <a:t>Result 3: Single point prediction</a:t>
            </a:r>
            <a:endParaRPr lang="en-US" altLang="zh-CN" sz="3600" kern="1200">
              <a:solidFill>
                <a:schemeClr val="tx2"/>
              </a:solidFill>
              <a:latin typeface="+mj-lt"/>
              <a:ea typeface="+mj-ea"/>
              <a:cs typeface="+mj-cs"/>
            </a:endParaRPr>
          </a:p>
        </p:txBody>
      </p:sp>
      <p:sp>
        <p:nvSpPr>
          <p:cNvPr id="5" name="文本占位符 4">
            <a:extLst>
              <a:ext uri="{FF2B5EF4-FFF2-40B4-BE49-F238E27FC236}">
                <a16:creationId xmlns:a16="http://schemas.microsoft.com/office/drawing/2014/main" id="{9A4A5D66-0B91-E8CC-7C23-41CE8B2A7AC8}"/>
              </a:ext>
            </a:extLst>
          </p:cNvPr>
          <p:cNvSpPr>
            <a:spLocks noGrp="1"/>
          </p:cNvSpPr>
          <p:nvPr>
            <p:ph type="body" idx="1"/>
          </p:nvPr>
        </p:nvSpPr>
        <p:spPr>
          <a:xfrm>
            <a:off x="804672" y="2421683"/>
            <a:ext cx="4765949" cy="1245276"/>
          </a:xfrm>
        </p:spPr>
        <p:txBody>
          <a:bodyPr vert="horz" lIns="91440" tIns="45720" rIns="91440" bIns="45720" rtlCol="0" anchor="t">
            <a:normAutofit/>
          </a:bodyPr>
          <a:lstStyle/>
          <a:p>
            <a:r>
              <a:rPr lang="en-US" altLang="zh-CN" sz="1800"/>
              <a:t>Median of MCD is equivalent to LSTM prediction</a:t>
            </a:r>
          </a:p>
          <a:p>
            <a:r>
              <a:rPr lang="en-US" altLang="zh-CN" sz="1800"/>
              <a:t>Mean of MCD performs worse than LSTM predictions</a:t>
            </a:r>
          </a:p>
        </p:txBody>
      </p:sp>
      <p:grpSp>
        <p:nvGrpSpPr>
          <p:cNvPr id="235" name="Group 23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36" name="Freeform: Shape 23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reeform: Shape 23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Shape 23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Shape 23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图片 1" descr="图表, 箱线图&#10;&#10;已自动生成说明">
            <a:extLst>
              <a:ext uri="{FF2B5EF4-FFF2-40B4-BE49-F238E27FC236}">
                <a16:creationId xmlns:a16="http://schemas.microsoft.com/office/drawing/2014/main" id="{B56C08AB-6D74-1099-BD70-43207DEC38CF}"/>
              </a:ext>
            </a:extLst>
          </p:cNvPr>
          <p:cNvPicPr>
            <a:picLocks noChangeAspect="1"/>
          </p:cNvPicPr>
          <p:nvPr/>
        </p:nvPicPr>
        <p:blipFill rotWithShape="1">
          <a:blip r:embed="rId3"/>
          <a:srcRect l="539" r="-1"/>
          <a:stretch/>
        </p:blipFill>
        <p:spPr>
          <a:xfrm>
            <a:off x="7432243" y="1891732"/>
            <a:ext cx="4418381" cy="3998079"/>
          </a:xfrm>
          <a:prstGeom prst="rect">
            <a:avLst/>
          </a:prstGeom>
        </p:spPr>
      </p:pic>
      <p:graphicFrame>
        <p:nvGraphicFramePr>
          <p:cNvPr id="7" name="表格 6">
            <a:extLst>
              <a:ext uri="{FF2B5EF4-FFF2-40B4-BE49-F238E27FC236}">
                <a16:creationId xmlns:a16="http://schemas.microsoft.com/office/drawing/2014/main" id="{22E5A405-9714-EC2F-58D0-18C24E41C986}"/>
              </a:ext>
            </a:extLst>
          </p:cNvPr>
          <p:cNvGraphicFramePr>
            <a:graphicFrameLocks noGrp="1"/>
          </p:cNvGraphicFramePr>
          <p:nvPr>
            <p:extLst>
              <p:ext uri="{D42A27DB-BD31-4B8C-83A1-F6EECF244321}">
                <p14:modId xmlns:p14="http://schemas.microsoft.com/office/powerpoint/2010/main" val="1918528719"/>
              </p:ext>
            </p:extLst>
          </p:nvPr>
        </p:nvGraphicFramePr>
        <p:xfrm>
          <a:off x="806450" y="3663950"/>
          <a:ext cx="4612587" cy="2588446"/>
        </p:xfrm>
        <a:graphic>
          <a:graphicData uri="http://schemas.openxmlformats.org/drawingml/2006/table">
            <a:tbl>
              <a:tblPr firstRow="1" bandRow="1">
                <a:tableStyleId>{5940675A-B579-460E-94D1-54222C63F5DA}</a:tableStyleId>
              </a:tblPr>
              <a:tblGrid>
                <a:gridCol w="1651448">
                  <a:extLst>
                    <a:ext uri="{9D8B030D-6E8A-4147-A177-3AD203B41FA5}">
                      <a16:colId xmlns:a16="http://schemas.microsoft.com/office/drawing/2014/main" val="894536506"/>
                    </a:ext>
                  </a:extLst>
                </a:gridCol>
                <a:gridCol w="1536898">
                  <a:extLst>
                    <a:ext uri="{9D8B030D-6E8A-4147-A177-3AD203B41FA5}">
                      <a16:colId xmlns:a16="http://schemas.microsoft.com/office/drawing/2014/main" val="276335488"/>
                    </a:ext>
                  </a:extLst>
                </a:gridCol>
                <a:gridCol w="1424241">
                  <a:extLst>
                    <a:ext uri="{9D8B030D-6E8A-4147-A177-3AD203B41FA5}">
                      <a16:colId xmlns:a16="http://schemas.microsoft.com/office/drawing/2014/main" val="690757185"/>
                    </a:ext>
                  </a:extLst>
                </a:gridCol>
              </a:tblGrid>
              <a:tr h="393894">
                <a:tc>
                  <a:txBody>
                    <a:bodyPr/>
                    <a:lstStyle/>
                    <a:p>
                      <a:pPr algn="ctr"/>
                      <a:r>
                        <a:rPr lang="zh-CN" altLang="en-US" sz="1200">
                          <a:latin typeface="Calibri"/>
                        </a:rPr>
                        <a:t>Correlation</a:t>
                      </a:r>
                    </a:p>
                  </a:txBody>
                  <a:tcPr anchor="ctr"/>
                </a:tc>
                <a:tc>
                  <a:txBody>
                    <a:bodyPr/>
                    <a:lstStyle/>
                    <a:p>
                      <a:pPr algn="ctr"/>
                      <a:r>
                        <a:rPr lang="zh-CN" altLang="en-US" sz="1200">
                          <a:latin typeface="Calibri"/>
                        </a:rPr>
                        <a:t>Median MCD</a:t>
                      </a:r>
                    </a:p>
                  </a:txBody>
                  <a:tcPr anchor="ctr"/>
                </a:tc>
                <a:tc>
                  <a:txBody>
                    <a:bodyPr/>
                    <a:lstStyle/>
                    <a:p>
                      <a:pPr algn="ctr"/>
                      <a:r>
                        <a:rPr lang="zh-CN" altLang="en-US" sz="1200">
                          <a:latin typeface="Calibri"/>
                        </a:rPr>
                        <a:t>Mean MCD</a:t>
                      </a:r>
                    </a:p>
                  </a:txBody>
                  <a:tcPr anchor="ctr"/>
                </a:tc>
                <a:extLst>
                  <a:ext uri="{0D108BD9-81ED-4DB2-BD59-A6C34878D82A}">
                    <a16:rowId xmlns:a16="http://schemas.microsoft.com/office/drawing/2014/main" val="710947795"/>
                  </a:ext>
                </a:extLst>
              </a:tr>
              <a:tr h="548638">
                <a:tc>
                  <a:txBody>
                    <a:bodyPr/>
                    <a:lstStyle/>
                    <a:p>
                      <a:pPr algn="ctr"/>
                      <a:r>
                        <a:rPr lang="zh-CN" altLang="en-US" sz="1200">
                          <a:latin typeface="Calibri"/>
                        </a:rPr>
                        <a:t>Dropout rate = 0.2</a:t>
                      </a:r>
                    </a:p>
                  </a:txBody>
                  <a:tcPr anchor="ctr"/>
                </a:tc>
                <a:tc>
                  <a:txBody>
                    <a:bodyPr/>
                    <a:lstStyle/>
                    <a:p>
                      <a:pPr algn="ctr"/>
                      <a:r>
                        <a:rPr lang="zh-CN" altLang="en-US" sz="1200">
                          <a:latin typeface="Calibri"/>
                        </a:rPr>
                        <a:t>0.9911</a:t>
                      </a:r>
                    </a:p>
                  </a:txBody>
                  <a:tcPr anchor="ctr"/>
                </a:tc>
                <a:tc>
                  <a:txBody>
                    <a:bodyPr/>
                    <a:lstStyle/>
                    <a:p>
                      <a:pPr algn="ctr"/>
                      <a:r>
                        <a:rPr lang="zh-CN" altLang="en-US" sz="1200">
                          <a:latin typeface="Calibri"/>
                        </a:rPr>
                        <a:t>0.6315</a:t>
                      </a:r>
                    </a:p>
                  </a:txBody>
                  <a:tcPr anchor="ctr"/>
                </a:tc>
                <a:extLst>
                  <a:ext uri="{0D108BD9-81ED-4DB2-BD59-A6C34878D82A}">
                    <a16:rowId xmlns:a16="http://schemas.microsoft.com/office/drawing/2014/main" val="4048128970"/>
                  </a:ext>
                </a:extLst>
              </a:tr>
              <a:tr h="548638">
                <a:tc>
                  <a:txBody>
                    <a:bodyPr/>
                    <a:lstStyle/>
                    <a:p>
                      <a:pPr lvl="0" algn="ctr">
                        <a:buNone/>
                      </a:pPr>
                      <a:r>
                        <a:rPr lang="zh-CN" sz="1200" b="0" i="0" u="none" strike="noStrike" noProof="0">
                          <a:solidFill>
                            <a:srgbClr val="000000"/>
                          </a:solidFill>
                          <a:latin typeface="Calibri"/>
                          <a:ea typeface="等线"/>
                        </a:rPr>
                        <a:t>Dropout rate =</a:t>
                      </a:r>
                      <a:r>
                        <a:rPr lang="en-US" altLang="zh-CN" sz="1200" b="0" i="0" u="none" strike="noStrike" noProof="0">
                          <a:solidFill>
                            <a:srgbClr val="000000"/>
                          </a:solidFill>
                          <a:latin typeface="Calibri"/>
                          <a:ea typeface="等线"/>
                        </a:rPr>
                        <a:t> </a:t>
                      </a:r>
                      <a:r>
                        <a:rPr lang="zh-CN" sz="1200" b="0" i="0" u="none" strike="noStrike" noProof="0">
                          <a:solidFill>
                            <a:srgbClr val="000000"/>
                          </a:solidFill>
                          <a:latin typeface="Calibri"/>
                          <a:ea typeface="等线"/>
                        </a:rPr>
                        <a:t>0.</a:t>
                      </a:r>
                      <a:r>
                        <a:rPr lang="en-US" altLang="zh-CN" sz="1200" b="0" i="0" u="none" strike="noStrike" noProof="0">
                          <a:solidFill>
                            <a:srgbClr val="000000"/>
                          </a:solidFill>
                          <a:latin typeface="Calibri"/>
                          <a:ea typeface="等线"/>
                        </a:rPr>
                        <a:t>3</a:t>
                      </a:r>
                      <a:endParaRPr lang="zh-CN" sz="1200">
                        <a:latin typeface="Calibri"/>
                      </a:endParaRPr>
                    </a:p>
                  </a:txBody>
                  <a:tcPr anchor="ctr"/>
                </a:tc>
                <a:tc>
                  <a:txBody>
                    <a:bodyPr/>
                    <a:lstStyle/>
                    <a:p>
                      <a:pPr algn="ctr"/>
                      <a:r>
                        <a:rPr lang="zh-CN" altLang="en-US" sz="1200">
                          <a:latin typeface="Calibri"/>
                        </a:rPr>
                        <a:t>0.9938</a:t>
                      </a:r>
                    </a:p>
                  </a:txBody>
                  <a:tcPr anchor="ctr"/>
                </a:tc>
                <a:tc>
                  <a:txBody>
                    <a:bodyPr/>
                    <a:lstStyle/>
                    <a:p>
                      <a:pPr algn="ctr"/>
                      <a:r>
                        <a:rPr lang="zh-CN" altLang="en-US" sz="1200">
                          <a:latin typeface="Calibri"/>
                        </a:rPr>
                        <a:t>0.4988</a:t>
                      </a:r>
                    </a:p>
                  </a:txBody>
                  <a:tcPr anchor="ctr"/>
                </a:tc>
                <a:extLst>
                  <a:ext uri="{0D108BD9-81ED-4DB2-BD59-A6C34878D82A}">
                    <a16:rowId xmlns:a16="http://schemas.microsoft.com/office/drawing/2014/main" val="1266457853"/>
                  </a:ext>
                </a:extLst>
              </a:tr>
              <a:tr h="548638">
                <a:tc>
                  <a:txBody>
                    <a:bodyPr/>
                    <a:lstStyle/>
                    <a:p>
                      <a:pPr lvl="0" algn="ctr">
                        <a:buNone/>
                      </a:pPr>
                      <a:r>
                        <a:rPr lang="zh-CN" sz="1200" b="0" i="0" u="none" strike="noStrike" noProof="0">
                          <a:solidFill>
                            <a:srgbClr val="000000"/>
                          </a:solidFill>
                          <a:latin typeface="Calibri"/>
                          <a:ea typeface="等线"/>
                        </a:rPr>
                        <a:t>Dropout rate =</a:t>
                      </a:r>
                      <a:r>
                        <a:rPr lang="en-US" altLang="zh-CN" sz="1200" b="0" i="0" u="none" strike="noStrike" noProof="0">
                          <a:solidFill>
                            <a:srgbClr val="000000"/>
                          </a:solidFill>
                          <a:latin typeface="Calibri"/>
                          <a:ea typeface="等线"/>
                        </a:rPr>
                        <a:t> </a:t>
                      </a:r>
                      <a:r>
                        <a:rPr lang="zh-CN" sz="1200" b="0" i="0" u="none" strike="noStrike" noProof="0">
                          <a:solidFill>
                            <a:srgbClr val="000000"/>
                          </a:solidFill>
                          <a:latin typeface="Calibri"/>
                          <a:ea typeface="等线"/>
                        </a:rPr>
                        <a:t>0.</a:t>
                      </a:r>
                      <a:r>
                        <a:rPr lang="en-US" altLang="zh-CN" sz="1200" b="0" i="0" u="none" strike="noStrike" noProof="0">
                          <a:solidFill>
                            <a:srgbClr val="000000"/>
                          </a:solidFill>
                          <a:latin typeface="Calibri"/>
                          <a:ea typeface="等线"/>
                        </a:rPr>
                        <a:t>4</a:t>
                      </a:r>
                      <a:endParaRPr lang="zh-CN" sz="1200">
                        <a:latin typeface="Calibri"/>
                      </a:endParaRPr>
                    </a:p>
                  </a:txBody>
                  <a:tcPr anchor="ctr"/>
                </a:tc>
                <a:tc>
                  <a:txBody>
                    <a:bodyPr/>
                    <a:lstStyle/>
                    <a:p>
                      <a:pPr algn="ctr"/>
                      <a:r>
                        <a:rPr lang="zh-CN" altLang="en-US" sz="1200">
                          <a:latin typeface="Calibri"/>
                        </a:rPr>
                        <a:t>0.9951</a:t>
                      </a:r>
                    </a:p>
                  </a:txBody>
                  <a:tcPr anchor="ctr"/>
                </a:tc>
                <a:tc>
                  <a:txBody>
                    <a:bodyPr/>
                    <a:lstStyle/>
                    <a:p>
                      <a:pPr algn="ctr"/>
                      <a:r>
                        <a:rPr lang="zh-CN" altLang="en-US" sz="1200">
                          <a:latin typeface="Calibri"/>
                        </a:rPr>
                        <a:t>0.4342</a:t>
                      </a:r>
                    </a:p>
                  </a:txBody>
                  <a:tcPr anchor="ctr"/>
                </a:tc>
                <a:extLst>
                  <a:ext uri="{0D108BD9-81ED-4DB2-BD59-A6C34878D82A}">
                    <a16:rowId xmlns:a16="http://schemas.microsoft.com/office/drawing/2014/main" val="313015436"/>
                  </a:ext>
                </a:extLst>
              </a:tr>
              <a:tr h="548638">
                <a:tc>
                  <a:txBody>
                    <a:bodyPr/>
                    <a:lstStyle/>
                    <a:p>
                      <a:pPr lvl="0" algn="ctr">
                        <a:buNone/>
                      </a:pPr>
                      <a:r>
                        <a:rPr lang="zh-CN" sz="1200" b="0" i="0" u="none" strike="noStrike" noProof="0">
                          <a:solidFill>
                            <a:srgbClr val="000000"/>
                          </a:solidFill>
                          <a:latin typeface="Calibri"/>
                          <a:ea typeface="等线"/>
                        </a:rPr>
                        <a:t>Dropout rate =</a:t>
                      </a:r>
                      <a:r>
                        <a:rPr lang="en-US" altLang="zh-CN" sz="1200" b="0" i="0" u="none" strike="noStrike" noProof="0">
                          <a:solidFill>
                            <a:srgbClr val="000000"/>
                          </a:solidFill>
                          <a:latin typeface="Calibri"/>
                          <a:ea typeface="等线"/>
                        </a:rPr>
                        <a:t> </a:t>
                      </a:r>
                      <a:r>
                        <a:rPr lang="zh-CN" sz="1200" b="0" i="0" u="none" strike="noStrike" noProof="0">
                          <a:solidFill>
                            <a:srgbClr val="000000"/>
                          </a:solidFill>
                          <a:latin typeface="Calibri"/>
                          <a:ea typeface="等线"/>
                        </a:rPr>
                        <a:t>0.</a:t>
                      </a:r>
                      <a:r>
                        <a:rPr lang="en-US" altLang="zh-CN" sz="1200" b="0" i="0" u="none" strike="noStrike" noProof="0">
                          <a:solidFill>
                            <a:srgbClr val="000000"/>
                          </a:solidFill>
                          <a:latin typeface="Calibri"/>
                          <a:ea typeface="等线"/>
                        </a:rPr>
                        <a:t>5</a:t>
                      </a:r>
                      <a:endParaRPr lang="zh-CN" sz="1200">
                        <a:latin typeface="Calibri"/>
                      </a:endParaRPr>
                    </a:p>
                  </a:txBody>
                  <a:tcPr anchor="ctr"/>
                </a:tc>
                <a:tc>
                  <a:txBody>
                    <a:bodyPr/>
                    <a:lstStyle/>
                    <a:p>
                      <a:pPr algn="ctr"/>
                      <a:r>
                        <a:rPr lang="zh-CN" altLang="en-US" sz="1200">
                          <a:latin typeface="Calibri"/>
                        </a:rPr>
                        <a:t>0.9928</a:t>
                      </a:r>
                    </a:p>
                  </a:txBody>
                  <a:tcPr anchor="ctr"/>
                </a:tc>
                <a:tc>
                  <a:txBody>
                    <a:bodyPr/>
                    <a:lstStyle/>
                    <a:p>
                      <a:pPr lvl="0" algn="ctr">
                        <a:buNone/>
                      </a:pPr>
                      <a:r>
                        <a:rPr lang="zh-CN" sz="1200" b="0" i="0" u="none" strike="noStrike" noProof="0">
                          <a:latin typeface="Calibri"/>
                          <a:ea typeface="等线"/>
                        </a:rPr>
                        <a:t>0.3978</a:t>
                      </a:r>
                      <a:endParaRPr lang="zh-CN" sz="1200">
                        <a:latin typeface="Calibri"/>
                      </a:endParaRPr>
                    </a:p>
                  </a:txBody>
                  <a:tcPr anchor="ctr"/>
                </a:tc>
                <a:extLst>
                  <a:ext uri="{0D108BD9-81ED-4DB2-BD59-A6C34878D82A}">
                    <a16:rowId xmlns:a16="http://schemas.microsoft.com/office/drawing/2014/main" val="3131545944"/>
                  </a:ext>
                </a:extLst>
              </a:tr>
            </a:tbl>
          </a:graphicData>
        </a:graphic>
      </p:graphicFrame>
    </p:spTree>
    <p:extLst>
      <p:ext uri="{BB962C8B-B14F-4D97-AF65-F5344CB8AC3E}">
        <p14:creationId xmlns:p14="http://schemas.microsoft.com/office/powerpoint/2010/main" val="4112775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a:extLst>
            <a:ext uri="{FF2B5EF4-FFF2-40B4-BE49-F238E27FC236}">
              <a16:creationId xmlns:a16="http://schemas.microsoft.com/office/drawing/2014/main" id="{38F5D0DD-1358-BC43-E129-1A74BB259FB6}"/>
            </a:ext>
          </a:extLst>
        </p:cNvPr>
        <p:cNvGrpSpPr/>
        <p:nvPr/>
      </p:nvGrpSpPr>
      <p:grpSpPr>
        <a:xfrm>
          <a:off x="0" y="0"/>
          <a:ext cx="0" cy="0"/>
          <a:chOff x="0" y="0"/>
          <a:chExt cx="0" cy="0"/>
        </a:xfrm>
      </p:grpSpPr>
      <p:sp>
        <p:nvSpPr>
          <p:cNvPr id="186" name="Google Shape;186;p3">
            <a:extLst>
              <a:ext uri="{FF2B5EF4-FFF2-40B4-BE49-F238E27FC236}">
                <a16:creationId xmlns:a16="http://schemas.microsoft.com/office/drawing/2014/main" id="{B40B72DA-A666-53BD-2254-BDE74762DAAA}"/>
              </a:ext>
            </a:extLst>
          </p:cNvPr>
          <p:cNvSpPr txBox="1">
            <a:spLocks noGrp="1"/>
          </p:cNvSpPr>
          <p:nvPr>
            <p:ph type="title"/>
          </p:nvPr>
        </p:nvSpPr>
        <p:spPr>
          <a:xfrm>
            <a:off x="300654" y="-167321"/>
            <a:ext cx="4959603" cy="1642969"/>
          </a:xfrm>
          <a:prstGeom prst="rect">
            <a:avLst/>
          </a:prstGeom>
        </p:spPr>
        <p:txBody>
          <a:bodyPr spcFirstLastPara="1" vert="horz" lIns="91440" tIns="45720" rIns="91440" bIns="45720" rtlCol="0" anchor="b" anchorCtr="0">
            <a:normAutofit/>
          </a:bodyPr>
          <a:lstStyle/>
          <a:p>
            <a:r>
              <a:rPr lang="en-US" sz="4000" kern="1200" dirty="0">
                <a:solidFill>
                  <a:schemeClr val="tx1"/>
                </a:solidFill>
                <a:latin typeface="+mj-lt"/>
                <a:ea typeface="+mj-ea"/>
                <a:cs typeface="+mj-cs"/>
                <a:sym typeface="Roboto Slab"/>
              </a:rPr>
              <a:t>Result </a:t>
            </a:r>
            <a:r>
              <a:rPr lang="en-US" sz="4000" kern="1200">
                <a:solidFill>
                  <a:schemeClr val="tx1"/>
                </a:solidFill>
                <a:latin typeface="+mj-lt"/>
                <a:ea typeface="+mj-ea"/>
                <a:cs typeface="+mj-cs"/>
                <a:sym typeface="Roboto Slab"/>
              </a:rPr>
              <a:t>4</a:t>
            </a:r>
            <a:r>
              <a:rPr lang="en-US" sz="4000" kern="1200" dirty="0">
                <a:solidFill>
                  <a:schemeClr val="tx1"/>
                </a:solidFill>
                <a:latin typeface="+mj-lt"/>
                <a:ea typeface="+mj-ea"/>
                <a:cs typeface="+mj-cs"/>
                <a:sym typeface="Roboto Slab"/>
              </a:rPr>
              <a:t>: Transferability</a:t>
            </a:r>
            <a:endParaRPr lang="en-US" altLang="zh-CN" sz="4000" kern="1200" dirty="0">
              <a:solidFill>
                <a:schemeClr val="tx1"/>
              </a:solidFill>
              <a:latin typeface="+mj-lt"/>
              <a:ea typeface="+mj-ea"/>
              <a:cs typeface="+mj-cs"/>
            </a:endParaRPr>
          </a:p>
        </p:txBody>
      </p:sp>
      <p:sp>
        <p:nvSpPr>
          <p:cNvPr id="194" name="Rectangle 19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3">
            <a:extLst>
              <a:ext uri="{FF2B5EF4-FFF2-40B4-BE49-F238E27FC236}">
                <a16:creationId xmlns:a16="http://schemas.microsoft.com/office/drawing/2014/main" id="{CB82D80C-E8B5-159C-EE82-7CBA0C103E52}"/>
              </a:ext>
            </a:extLst>
          </p:cNvPr>
          <p:cNvSpPr txBox="1">
            <a:spLocks/>
          </p:cNvSpPr>
          <p:nvPr/>
        </p:nvSpPr>
        <p:spPr>
          <a:xfrm>
            <a:off x="0" y="1512281"/>
            <a:ext cx="2883388" cy="3037997"/>
          </a:xfrm>
          <a:prstGeom prst="rect">
            <a:avLst/>
          </a:prstGeom>
          <a:noFill/>
          <a:ln>
            <a:noFill/>
          </a:ln>
        </p:spPr>
        <p:txBody>
          <a:bodyPr spcFirstLastPara="1" wrap="square" lIns="0" tIns="0" rIns="0" bIns="0" anchor="t" anchorCtr="0">
            <a:normAutofit/>
          </a:bodyPr>
          <a:lstStyle/>
          <a:p>
            <a:pPr marL="630936" lvl="2" defTabSz="630936">
              <a:lnSpc>
                <a:spcPct val="150000"/>
              </a:lnSpc>
              <a:buSzPts val="2000"/>
            </a:pPr>
            <a:r>
              <a:rPr lang="en-US" sz="1380" kern="1200" dirty="0">
                <a:solidFill>
                  <a:schemeClr val="tx1"/>
                </a:solidFill>
                <a:latin typeface="+mn-lt"/>
                <a:ea typeface="+mn-ea"/>
                <a:cs typeface="+mn-cs"/>
              </a:rPr>
              <a:t>MC dropout rate = 0.4</a:t>
            </a:r>
          </a:p>
          <a:p>
            <a:pPr marL="630936" lvl="2" defTabSz="630936">
              <a:lnSpc>
                <a:spcPct val="150000"/>
              </a:lnSpc>
              <a:buSzPts val="2000"/>
            </a:pPr>
            <a:endParaRPr lang="en-US" sz="1380" kern="1200" dirty="0">
              <a:solidFill>
                <a:schemeClr val="tx1"/>
              </a:solidFill>
              <a:latin typeface="+mn-lt"/>
              <a:ea typeface="+mn-ea"/>
              <a:cs typeface="+mn-cs"/>
            </a:endParaRPr>
          </a:p>
          <a:p>
            <a:pPr marL="197168" lvl="2" indent="-127064" defTabSz="630936">
              <a:lnSpc>
                <a:spcPct val="90000"/>
              </a:lnSpc>
              <a:spcBef>
                <a:spcPts val="828"/>
              </a:spcBef>
              <a:buSzPts val="1600"/>
            </a:pPr>
            <a:endParaRPr lang="en-US" sz="1242" kern="1200" dirty="0">
              <a:solidFill>
                <a:schemeClr val="tx1"/>
              </a:solidFill>
              <a:latin typeface="+mn-lt"/>
              <a:ea typeface="+mn-ea"/>
              <a:cs typeface="+mn-cs"/>
            </a:endParaRPr>
          </a:p>
          <a:p>
            <a:pPr marL="197168" lvl="2" indent="-127064" defTabSz="630936">
              <a:lnSpc>
                <a:spcPct val="90000"/>
              </a:lnSpc>
              <a:spcBef>
                <a:spcPts val="828"/>
              </a:spcBef>
              <a:buSzPts val="1600"/>
            </a:pPr>
            <a:endParaRPr lang="en-US" sz="1242" kern="1200" dirty="0">
              <a:solidFill>
                <a:schemeClr val="tx1"/>
              </a:solidFill>
              <a:latin typeface="+mn-lt"/>
              <a:ea typeface="+mn-ea"/>
              <a:cs typeface="+mn-cs"/>
            </a:endParaRPr>
          </a:p>
          <a:p>
            <a:pPr marL="285750" lvl="2" indent="-184150" algn="l" rtl="0">
              <a:lnSpc>
                <a:spcPct val="90000"/>
              </a:lnSpc>
              <a:spcBef>
                <a:spcPts val="1200"/>
              </a:spcBef>
              <a:spcAft>
                <a:spcPts val="0"/>
              </a:spcAft>
              <a:buSzPts val="1600"/>
              <a:buFont typeface="Arial"/>
              <a:buNone/>
            </a:pPr>
            <a:endParaRPr lang="en-US" dirty="0"/>
          </a:p>
        </p:txBody>
      </p:sp>
      <p:pic>
        <p:nvPicPr>
          <p:cNvPr id="2" name="Εικόνα 1" descr="Εικόνα που περιέχει κείμενο, χάρτης, Άτλας&#10;&#10;Περιγραφή που δημιουργήθηκε αυτόματα">
            <a:extLst>
              <a:ext uri="{FF2B5EF4-FFF2-40B4-BE49-F238E27FC236}">
                <a16:creationId xmlns:a16="http://schemas.microsoft.com/office/drawing/2014/main" id="{433C9CF1-7B59-53EC-0DF6-50DC9050C728}"/>
              </a:ext>
            </a:extLst>
          </p:cNvPr>
          <p:cNvPicPr>
            <a:picLocks noChangeAspect="1"/>
          </p:cNvPicPr>
          <p:nvPr/>
        </p:nvPicPr>
        <p:blipFill rotWithShape="1">
          <a:blip r:embed="rId3"/>
          <a:srcRect t="-36" r="25103" b="-220"/>
          <a:stretch/>
        </p:blipFill>
        <p:spPr>
          <a:xfrm>
            <a:off x="472002" y="1478334"/>
            <a:ext cx="4733129" cy="4463679"/>
          </a:xfrm>
          <a:prstGeom prst="rect">
            <a:avLst/>
          </a:prstGeom>
        </p:spPr>
      </p:pic>
      <p:pic>
        <p:nvPicPr>
          <p:cNvPr id="9" name="图片 8" descr="图表, 散点图&#10;&#10;已自动生成说明">
            <a:extLst>
              <a:ext uri="{FF2B5EF4-FFF2-40B4-BE49-F238E27FC236}">
                <a16:creationId xmlns:a16="http://schemas.microsoft.com/office/drawing/2014/main" id="{1FA87508-8B07-28F4-CC8A-30CA31A1A580}"/>
              </a:ext>
            </a:extLst>
          </p:cNvPr>
          <p:cNvPicPr>
            <a:picLocks noChangeAspect="1"/>
          </p:cNvPicPr>
          <p:nvPr/>
        </p:nvPicPr>
        <p:blipFill>
          <a:blip r:embed="rId4"/>
          <a:stretch>
            <a:fillRect/>
          </a:stretch>
        </p:blipFill>
        <p:spPr>
          <a:xfrm>
            <a:off x="5443211" y="1715218"/>
            <a:ext cx="5543550" cy="4314825"/>
          </a:xfrm>
          <a:prstGeom prst="rect">
            <a:avLst/>
          </a:prstGeom>
        </p:spPr>
      </p:pic>
      <p:sp>
        <p:nvSpPr>
          <p:cNvPr id="10" name="文本框 9">
            <a:extLst>
              <a:ext uri="{FF2B5EF4-FFF2-40B4-BE49-F238E27FC236}">
                <a16:creationId xmlns:a16="http://schemas.microsoft.com/office/drawing/2014/main" id="{9281744E-F63D-0E2B-BF76-0E6646BE7DE0}"/>
              </a:ext>
            </a:extLst>
          </p:cNvPr>
          <p:cNvSpPr txBox="1"/>
          <p:nvPr/>
        </p:nvSpPr>
        <p:spPr>
          <a:xfrm>
            <a:off x="2781533" y="2889054"/>
            <a:ext cx="8882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HUC 17</a:t>
            </a:r>
            <a:endParaRPr lang="zh-CN" altLang="en-US"/>
          </a:p>
        </p:txBody>
      </p:sp>
      <p:sp>
        <p:nvSpPr>
          <p:cNvPr id="11" name="文本框 10">
            <a:extLst>
              <a:ext uri="{FF2B5EF4-FFF2-40B4-BE49-F238E27FC236}">
                <a16:creationId xmlns:a16="http://schemas.microsoft.com/office/drawing/2014/main" id="{D46EDA96-6728-3F1A-15C7-090B9E8717F9}"/>
              </a:ext>
            </a:extLst>
          </p:cNvPr>
          <p:cNvSpPr txBox="1"/>
          <p:nvPr/>
        </p:nvSpPr>
        <p:spPr>
          <a:xfrm>
            <a:off x="2884379" y="5081557"/>
            <a:ext cx="8882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HUC 18</a:t>
            </a:r>
            <a:endParaRPr lang="zh-CN" altLang="en-US"/>
          </a:p>
        </p:txBody>
      </p:sp>
    </p:spTree>
    <p:extLst>
      <p:ext uri="{BB962C8B-B14F-4D97-AF65-F5344CB8AC3E}">
        <p14:creationId xmlns:p14="http://schemas.microsoft.com/office/powerpoint/2010/main" val="2936663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a:extLst>
            <a:ext uri="{FF2B5EF4-FFF2-40B4-BE49-F238E27FC236}">
              <a16:creationId xmlns:a16="http://schemas.microsoft.com/office/drawing/2014/main" id="{8D3EE6C2-F844-2E42-2077-4E33C1E6E248}"/>
            </a:ext>
          </a:extLst>
        </p:cNvPr>
        <p:cNvGrpSpPr/>
        <p:nvPr/>
      </p:nvGrpSpPr>
      <p:grpSpPr>
        <a:xfrm>
          <a:off x="0" y="0"/>
          <a:ext cx="0" cy="0"/>
          <a:chOff x="0" y="0"/>
          <a:chExt cx="0" cy="0"/>
        </a:xfrm>
      </p:grpSpPr>
      <p:sp useBgFill="1">
        <p:nvSpPr>
          <p:cNvPr id="201" name="Rectangle 20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3">
            <a:extLst>
              <a:ext uri="{FF2B5EF4-FFF2-40B4-BE49-F238E27FC236}">
                <a16:creationId xmlns:a16="http://schemas.microsoft.com/office/drawing/2014/main" id="{F6610284-6587-81D8-8F59-3F2CFB3F0CF9}"/>
              </a:ext>
            </a:extLst>
          </p:cNvPr>
          <p:cNvSpPr txBox="1">
            <a:spLocks noGrp="1"/>
          </p:cNvSpPr>
          <p:nvPr>
            <p:ph type="title"/>
          </p:nvPr>
        </p:nvSpPr>
        <p:spPr>
          <a:xfrm>
            <a:off x="356688" y="-286261"/>
            <a:ext cx="5167185" cy="1680519"/>
          </a:xfrm>
          <a:prstGeom prst="rect">
            <a:avLst/>
          </a:prstGeom>
        </p:spPr>
        <p:txBody>
          <a:bodyPr spcFirstLastPara="1" vert="horz" lIns="91440" tIns="45720" rIns="91440" bIns="45720" rtlCol="0" anchor="ctr" anchorCtr="0">
            <a:normAutofit/>
          </a:bodyPr>
          <a:lstStyle/>
          <a:p>
            <a:r>
              <a:rPr lang="en-US" sz="4000" dirty="0">
                <a:sym typeface="Roboto Slab"/>
              </a:rPr>
              <a:t>Result 4: Transferability</a:t>
            </a:r>
            <a:endParaRPr lang="en-US" altLang="zh-CN" sz="4000" dirty="0"/>
          </a:p>
        </p:txBody>
      </p:sp>
      <p:pic>
        <p:nvPicPr>
          <p:cNvPr id="2" name="图片 1" descr="图表, 散点图&#10;&#10;已自动生成说明">
            <a:extLst>
              <a:ext uri="{FF2B5EF4-FFF2-40B4-BE49-F238E27FC236}">
                <a16:creationId xmlns:a16="http://schemas.microsoft.com/office/drawing/2014/main" id="{B9FEF258-2B50-568A-73C3-C4C888F68011}"/>
              </a:ext>
            </a:extLst>
          </p:cNvPr>
          <p:cNvPicPr>
            <a:picLocks noChangeAspect="1"/>
          </p:cNvPicPr>
          <p:nvPr/>
        </p:nvPicPr>
        <p:blipFill>
          <a:blip r:embed="rId3"/>
          <a:stretch>
            <a:fillRect/>
          </a:stretch>
        </p:blipFill>
        <p:spPr>
          <a:xfrm>
            <a:off x="153713" y="1645900"/>
            <a:ext cx="5573136" cy="4487170"/>
          </a:xfrm>
          <a:prstGeom prst="rect">
            <a:avLst/>
          </a:prstGeom>
        </p:spPr>
      </p:pic>
      <p:sp>
        <p:nvSpPr>
          <p:cNvPr id="7" name="文本框 6">
            <a:extLst>
              <a:ext uri="{FF2B5EF4-FFF2-40B4-BE49-F238E27FC236}">
                <a16:creationId xmlns:a16="http://schemas.microsoft.com/office/drawing/2014/main" id="{DAD4EA2F-C3C8-978B-66B6-1E060D267F5F}"/>
              </a:ext>
            </a:extLst>
          </p:cNvPr>
          <p:cNvSpPr txBox="1"/>
          <p:nvPr/>
        </p:nvSpPr>
        <p:spPr>
          <a:xfrm>
            <a:off x="4702639" y="5344823"/>
            <a:ext cx="1075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Optimal</a:t>
            </a:r>
            <a:endParaRPr lang="zh-CN" altLang="en-US"/>
          </a:p>
        </p:txBody>
      </p:sp>
      <p:pic>
        <p:nvPicPr>
          <p:cNvPr id="3" name="Εικόνα 2" descr="Εικόνα που περιέχει κείμενο, χάρτης, Άτλας&#10;&#10;Περιγραφή που δημιουργήθηκε αυτόματα">
            <a:extLst>
              <a:ext uri="{FF2B5EF4-FFF2-40B4-BE49-F238E27FC236}">
                <a16:creationId xmlns:a16="http://schemas.microsoft.com/office/drawing/2014/main" id="{07229B8C-BACF-2976-AC84-AAEF5D574517}"/>
              </a:ext>
            </a:extLst>
          </p:cNvPr>
          <p:cNvPicPr>
            <a:picLocks noChangeAspect="1"/>
          </p:cNvPicPr>
          <p:nvPr/>
        </p:nvPicPr>
        <p:blipFill rotWithShape="1">
          <a:blip r:embed="rId4"/>
          <a:srcRect t="-229" r="24797"/>
          <a:stretch/>
        </p:blipFill>
        <p:spPr>
          <a:xfrm>
            <a:off x="6348611" y="760154"/>
            <a:ext cx="5614906" cy="5299632"/>
          </a:xfrm>
          <a:prstGeom prst="rect">
            <a:avLst/>
          </a:prstGeom>
        </p:spPr>
      </p:pic>
      <p:sp>
        <p:nvSpPr>
          <p:cNvPr id="4" name="椭圆 3">
            <a:extLst>
              <a:ext uri="{FF2B5EF4-FFF2-40B4-BE49-F238E27FC236}">
                <a16:creationId xmlns:a16="http://schemas.microsoft.com/office/drawing/2014/main" id="{59F71C48-9C44-F131-F0D2-1E30DF333974}"/>
              </a:ext>
            </a:extLst>
          </p:cNvPr>
          <p:cNvSpPr/>
          <p:nvPr/>
        </p:nvSpPr>
        <p:spPr>
          <a:xfrm>
            <a:off x="888029" y="4189752"/>
            <a:ext cx="1990522" cy="1273990"/>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DE87D98-0A0C-1E61-B2EB-6DD534342F7F}"/>
              </a:ext>
            </a:extLst>
          </p:cNvPr>
          <p:cNvSpPr txBox="1"/>
          <p:nvPr/>
        </p:nvSpPr>
        <p:spPr>
          <a:xfrm>
            <a:off x="730909" y="5038588"/>
            <a:ext cx="21453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1600">
                <a:ea typeface="等线"/>
                <a:cs typeface="Calibri"/>
              </a:rPr>
              <a:t>Informative</a:t>
            </a:r>
          </a:p>
          <a:p>
            <a:r>
              <a:rPr lang="zh-CN" altLang="en-US" sz="1600">
                <a:ea typeface="等线"/>
                <a:cs typeface="Calibri"/>
              </a:rPr>
              <a:t>Not reliable</a:t>
            </a:r>
          </a:p>
        </p:txBody>
      </p:sp>
      <p:sp>
        <p:nvSpPr>
          <p:cNvPr id="5" name="椭圆 4">
            <a:extLst>
              <a:ext uri="{FF2B5EF4-FFF2-40B4-BE49-F238E27FC236}">
                <a16:creationId xmlns:a16="http://schemas.microsoft.com/office/drawing/2014/main" id="{EBE6C11A-FE4F-9E5D-C57B-765F51826B24}"/>
              </a:ext>
            </a:extLst>
          </p:cNvPr>
          <p:cNvSpPr/>
          <p:nvPr/>
        </p:nvSpPr>
        <p:spPr>
          <a:xfrm>
            <a:off x="4290225" y="1801706"/>
            <a:ext cx="1521407" cy="3523168"/>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42B11C69-0AED-E45E-1421-C2B73DE9B899}"/>
              </a:ext>
            </a:extLst>
          </p:cNvPr>
          <p:cNvSpPr/>
          <p:nvPr/>
        </p:nvSpPr>
        <p:spPr>
          <a:xfrm>
            <a:off x="9199217" y="5370244"/>
            <a:ext cx="280202" cy="128302"/>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81ED5E0-8C1A-1C92-B381-B0E01E8936ED}"/>
              </a:ext>
            </a:extLst>
          </p:cNvPr>
          <p:cNvSpPr/>
          <p:nvPr/>
        </p:nvSpPr>
        <p:spPr>
          <a:xfrm rot="2280000">
            <a:off x="8525236" y="4936390"/>
            <a:ext cx="1856939" cy="702445"/>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5701679-DD78-8A53-9EC9-AE836FE16D41}"/>
              </a:ext>
            </a:extLst>
          </p:cNvPr>
          <p:cNvSpPr/>
          <p:nvPr/>
        </p:nvSpPr>
        <p:spPr>
          <a:xfrm>
            <a:off x="9665132" y="5402967"/>
            <a:ext cx="280202" cy="128302"/>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BE25210-CF08-2278-CF84-B944CCFCE13B}"/>
              </a:ext>
            </a:extLst>
          </p:cNvPr>
          <p:cNvSpPr/>
          <p:nvPr/>
        </p:nvSpPr>
        <p:spPr>
          <a:xfrm>
            <a:off x="9968308" y="5574647"/>
            <a:ext cx="258636" cy="93148"/>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94B1CA1-B43F-9507-C272-4F626ABA6534}"/>
              </a:ext>
            </a:extLst>
          </p:cNvPr>
          <p:cNvSpPr txBox="1"/>
          <p:nvPr/>
        </p:nvSpPr>
        <p:spPr>
          <a:xfrm>
            <a:off x="3754254" y="1975667"/>
            <a:ext cx="189343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600">
                <a:ea typeface="等线"/>
                <a:cs typeface="Calibri"/>
              </a:rPr>
              <a:t>Reliable</a:t>
            </a:r>
            <a:endParaRPr lang="zh-CN" sz="1600">
              <a:ea typeface="等线"/>
              <a:cs typeface="Calibri"/>
            </a:endParaRPr>
          </a:p>
          <a:p>
            <a:pPr algn="r"/>
            <a:r>
              <a:rPr lang="zh-CN" altLang="en-US" sz="1600">
                <a:ea typeface="等线"/>
                <a:cs typeface="Calibri"/>
              </a:rPr>
              <a:t>Not informative</a:t>
            </a:r>
          </a:p>
        </p:txBody>
      </p:sp>
      <p:sp>
        <p:nvSpPr>
          <p:cNvPr id="18" name="文本框 17">
            <a:extLst>
              <a:ext uri="{FF2B5EF4-FFF2-40B4-BE49-F238E27FC236}">
                <a16:creationId xmlns:a16="http://schemas.microsoft.com/office/drawing/2014/main" id="{1D056EC9-B565-D07A-AD74-F8DCE7AB562E}"/>
              </a:ext>
            </a:extLst>
          </p:cNvPr>
          <p:cNvSpPr txBox="1"/>
          <p:nvPr/>
        </p:nvSpPr>
        <p:spPr>
          <a:xfrm>
            <a:off x="9115950" y="2416895"/>
            <a:ext cx="939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HUC 17</a:t>
            </a:r>
            <a:endParaRPr lang="zh-CN" altLang="en-US"/>
          </a:p>
        </p:txBody>
      </p:sp>
      <p:sp>
        <p:nvSpPr>
          <p:cNvPr id="20" name="文本框 19">
            <a:extLst>
              <a:ext uri="{FF2B5EF4-FFF2-40B4-BE49-F238E27FC236}">
                <a16:creationId xmlns:a16="http://schemas.microsoft.com/office/drawing/2014/main" id="{A8287957-73D4-C5EE-AA90-2644FF718519}"/>
              </a:ext>
            </a:extLst>
          </p:cNvPr>
          <p:cNvSpPr txBox="1"/>
          <p:nvPr/>
        </p:nvSpPr>
        <p:spPr>
          <a:xfrm>
            <a:off x="9246846" y="4960011"/>
            <a:ext cx="9396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cs typeface="Calibri"/>
              </a:rPr>
              <a:t>HUC 18</a:t>
            </a:r>
            <a:endParaRPr lang="zh-CN" altLang="en-US"/>
          </a:p>
        </p:txBody>
      </p:sp>
    </p:spTree>
    <p:extLst>
      <p:ext uri="{BB962C8B-B14F-4D97-AF65-F5344CB8AC3E}">
        <p14:creationId xmlns:p14="http://schemas.microsoft.com/office/powerpoint/2010/main" val="262137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12B2C-44D0-B0AF-87C1-3BC4BD8075C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Conclusion</a:t>
            </a:r>
          </a:p>
        </p:txBody>
      </p:sp>
      <p:sp>
        <p:nvSpPr>
          <p:cNvPr id="4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E0463F8-4C6E-568B-600D-5807B12D306F}"/>
              </a:ext>
            </a:extLst>
          </p:cNvPr>
          <p:cNvSpPr>
            <a:spLocks noGrp="1"/>
          </p:cNvSpPr>
          <p:nvPr>
            <p:ph type="body" idx="1"/>
          </p:nvPr>
        </p:nvSpPr>
        <p:spPr>
          <a:xfrm>
            <a:off x="630936" y="2807208"/>
            <a:ext cx="3429000" cy="3410712"/>
          </a:xfrm>
        </p:spPr>
        <p:txBody>
          <a:bodyPr vert="horz" lIns="91440" tIns="45720" rIns="91440" bIns="45720" rtlCol="0" anchor="t">
            <a:normAutofit fontScale="92500" lnSpcReduction="10000"/>
          </a:bodyPr>
          <a:lstStyle/>
          <a:p>
            <a:pPr marL="514350"/>
            <a:r>
              <a:rPr lang="en-US" sz="1700" dirty="0"/>
              <a:t>LSTM hidden size should be large enough to implement MCD</a:t>
            </a:r>
            <a:endParaRPr lang="en-US" altLang="zh-CN" sz="1700" dirty="0"/>
          </a:p>
          <a:p>
            <a:pPr marL="514350"/>
            <a:r>
              <a:rPr lang="en-US" sz="1700" dirty="0"/>
              <a:t>MCD produces reliable confidence interval when </a:t>
            </a:r>
            <a:r>
              <a:rPr lang="en-US" sz="1700" dirty="0" err="1"/>
              <a:t>dr</a:t>
            </a:r>
            <a:r>
              <a:rPr lang="en-US" sz="1700" dirty="0"/>
              <a:t> &gt; 0.4</a:t>
            </a:r>
            <a:endParaRPr lang="en-US" sz="1700" dirty="0">
              <a:cs typeface="Calibri"/>
            </a:endParaRPr>
          </a:p>
          <a:p>
            <a:pPr marL="514350"/>
            <a:r>
              <a:rPr lang="en-US" sz="1700" dirty="0"/>
              <a:t>Median MCD prediction is equivalent to LSTM (independent from </a:t>
            </a:r>
            <a:r>
              <a:rPr lang="en-US" sz="1700" dirty="0" err="1"/>
              <a:t>dr</a:t>
            </a:r>
            <a:r>
              <a:rPr lang="en-US" sz="1700" dirty="0"/>
              <a:t>)</a:t>
            </a:r>
            <a:endParaRPr lang="en-US" sz="1700" dirty="0">
              <a:cs typeface="Calibri" panose="020F0502020204030204"/>
            </a:endParaRPr>
          </a:p>
          <a:p>
            <a:pPr marL="514350"/>
            <a:r>
              <a:rPr lang="en-US" sz="1700" dirty="0">
                <a:cs typeface="Calibri" panose="020F0502020204030204"/>
              </a:rPr>
              <a:t>MCD tends to be not informative when applying to another HUC</a:t>
            </a:r>
            <a:endParaRPr lang="en-US" sz="1700" dirty="0"/>
          </a:p>
          <a:p>
            <a:pPr marL="514350"/>
            <a:r>
              <a:rPr lang="en-US" sz="1700" dirty="0">
                <a:cs typeface="Calibri"/>
              </a:rPr>
              <a:t>It is difficult to evaluate MCD with PICP and PINAW. A unified metric is needed</a:t>
            </a:r>
          </a:p>
        </p:txBody>
      </p:sp>
      <p:pic>
        <p:nvPicPr>
          <p:cNvPr id="5" name="Picture 8" descr="图表, 折线图, 直方图&#10;&#10;已自动生成说明">
            <a:extLst>
              <a:ext uri="{FF2B5EF4-FFF2-40B4-BE49-F238E27FC236}">
                <a16:creationId xmlns:a16="http://schemas.microsoft.com/office/drawing/2014/main" id="{4A9BFA08-46EC-51C5-0671-684E53E877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668551"/>
            <a:ext cx="6903720" cy="352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7204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8E5C3-E14D-C901-592C-D5FBFD66D2E3}"/>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kern="1200">
                <a:solidFill>
                  <a:schemeClr val="tx1"/>
                </a:solidFill>
                <a:latin typeface="+mj-lt"/>
                <a:ea typeface="+mj-ea"/>
                <a:cs typeface="+mj-cs"/>
              </a:rPr>
              <a:t>Reflection</a:t>
            </a:r>
          </a:p>
        </p:txBody>
      </p:sp>
      <p:pic>
        <p:nvPicPr>
          <p:cNvPr id="5" name="Picture 4">
            <a:extLst>
              <a:ext uri="{FF2B5EF4-FFF2-40B4-BE49-F238E27FC236}">
                <a16:creationId xmlns:a16="http://schemas.microsoft.com/office/drawing/2014/main" id="{EB2C2C54-4C7B-5B6F-43ED-BE149495FE5E}"/>
              </a:ext>
            </a:extLst>
          </p:cNvPr>
          <p:cNvPicPr>
            <a:picLocks noChangeAspect="1"/>
          </p:cNvPicPr>
          <p:nvPr/>
        </p:nvPicPr>
        <p:blipFill>
          <a:blip r:embed="rId2"/>
          <a:stretch>
            <a:fillRect/>
          </a:stretch>
        </p:blipFill>
        <p:spPr>
          <a:xfrm>
            <a:off x="1068130" y="979052"/>
            <a:ext cx="3876165" cy="4468201"/>
          </a:xfrm>
          <a:prstGeom prst="rect">
            <a:avLst/>
          </a:prstGeom>
        </p:spPr>
      </p:pic>
      <p:sp>
        <p:nvSpPr>
          <p:cNvPr id="3" name="Text Placeholder 2">
            <a:extLst>
              <a:ext uri="{FF2B5EF4-FFF2-40B4-BE49-F238E27FC236}">
                <a16:creationId xmlns:a16="http://schemas.microsoft.com/office/drawing/2014/main" id="{72675EE6-FCCB-8890-9640-47393E73EAD8}"/>
              </a:ext>
            </a:extLst>
          </p:cNvPr>
          <p:cNvSpPr>
            <a:spLocks noGrp="1"/>
          </p:cNvSpPr>
          <p:nvPr>
            <p:ph type="body" idx="1"/>
          </p:nvPr>
        </p:nvSpPr>
        <p:spPr>
          <a:xfrm>
            <a:off x="5596502" y="2405894"/>
            <a:ext cx="5754896" cy="3197464"/>
          </a:xfrm>
        </p:spPr>
        <p:txBody>
          <a:bodyPr vert="horz" lIns="91440" tIns="45720" rIns="91440" bIns="45720" rtlCol="0" anchor="t">
            <a:normAutofit/>
          </a:bodyPr>
          <a:lstStyle/>
          <a:p>
            <a:r>
              <a:rPr lang="en-US" sz="2000" dirty="0"/>
              <a:t>Our original plan was to use three forms of Mixture Density Networks as well</a:t>
            </a:r>
          </a:p>
          <a:p>
            <a:r>
              <a:rPr lang="en-US" sz="2000">
                <a:cs typeface="Calibri"/>
              </a:rPr>
              <a:t>If we have more time, we will probably look into why MCD shows different 'behaviors' when applying HUC 18</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63905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a:latin typeface="Roboto Slab Medium" pitchFamily="2" charset="0"/>
                <a:ea typeface="Roboto Slab Medium" pitchFamily="2" charset="0"/>
              </a:rPr>
              <a:t>Thank you for your attention</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normAutofit fontScale="85000" lnSpcReduction="20000"/>
          </a:bodyPr>
          <a:lstStyle/>
          <a:p>
            <a:r>
              <a:rPr lang="nl-NL">
                <a:latin typeface="Roboto Slab Medium" pitchFamily="2" charset="0"/>
                <a:ea typeface="Roboto Slab Medium" pitchFamily="2" charset="0"/>
              </a:rPr>
              <a:t>HBV Team</a:t>
            </a:r>
          </a:p>
        </p:txBody>
      </p:sp>
    </p:spTree>
    <p:extLst>
      <p:ext uri="{BB962C8B-B14F-4D97-AF65-F5344CB8AC3E}">
        <p14:creationId xmlns:p14="http://schemas.microsoft.com/office/powerpoint/2010/main" val="13222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EC79AC-8DE5-D472-40BE-9259D617EC6F}"/>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Logbook</a:t>
            </a:r>
          </a:p>
        </p:txBody>
      </p:sp>
      <p:pic>
        <p:nvPicPr>
          <p:cNvPr id="5" name="Picture 4" descr="A white and green document with black text&#10;&#10;Description automatically generated">
            <a:extLst>
              <a:ext uri="{FF2B5EF4-FFF2-40B4-BE49-F238E27FC236}">
                <a16:creationId xmlns:a16="http://schemas.microsoft.com/office/drawing/2014/main" id="{763F0E6F-10E9-879F-EC21-DC8D1A358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086" y="83574"/>
            <a:ext cx="5118502" cy="6690852"/>
          </a:xfrm>
          <a:prstGeom prst="rect">
            <a:avLst/>
          </a:prstGeom>
        </p:spPr>
      </p:pic>
      <p:sp>
        <p:nvSpPr>
          <p:cNvPr id="3" name="Text Placeholder 2">
            <a:extLst>
              <a:ext uri="{FF2B5EF4-FFF2-40B4-BE49-F238E27FC236}">
                <a16:creationId xmlns:a16="http://schemas.microsoft.com/office/drawing/2014/main" id="{A15DD28C-B6F3-E6A8-F2AC-BF144B369704}"/>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33834013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DE8F44-5D45-1D19-F389-D0C01DD314B2}"/>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dirty="0">
                <a:solidFill>
                  <a:schemeClr val="accent1"/>
                </a:solidFill>
              </a:rPr>
              <a:t>Rainfall – Runoff</a:t>
            </a:r>
          </a:p>
        </p:txBody>
      </p:sp>
      <p:sp>
        <p:nvSpPr>
          <p:cNvPr id="12" name="Text Placeholder 2">
            <a:extLst>
              <a:ext uri="{FF2B5EF4-FFF2-40B4-BE49-F238E27FC236}">
                <a16:creationId xmlns:a16="http://schemas.microsoft.com/office/drawing/2014/main" id="{0A20AC2D-05CC-03BE-1DB3-31F12978851D}"/>
              </a:ext>
            </a:extLst>
          </p:cNvPr>
          <p:cNvSpPr>
            <a:spLocks noGrp="1"/>
          </p:cNvSpPr>
          <p:nvPr>
            <p:ph type="body" idx="1"/>
          </p:nvPr>
        </p:nvSpPr>
        <p:spPr>
          <a:xfrm>
            <a:off x="729145" y="2481943"/>
            <a:ext cx="4646905" cy="3613149"/>
          </a:xfrm>
        </p:spPr>
        <p:txBody>
          <a:bodyPr vert="horz" lIns="91440" tIns="45720" rIns="91440" bIns="45720" rtlCol="0" anchor="ctr">
            <a:normAutofit fontScale="92500" lnSpcReduction="20000"/>
          </a:bodyPr>
          <a:lstStyle/>
          <a:p>
            <a:pPr marL="0"/>
            <a:r>
              <a:rPr lang="en-US" sz="1900" b="1" dirty="0"/>
              <a:t>Rainfall-runoff:</a:t>
            </a:r>
          </a:p>
          <a:p>
            <a:pPr lvl="1"/>
            <a:r>
              <a:rPr lang="en-US" sz="1900" dirty="0"/>
              <a:t>process by which precipitation interacts with the Earth’s surface, leading to </a:t>
            </a:r>
            <a:r>
              <a:rPr lang="en-US" sz="1900" b="1" dirty="0"/>
              <a:t>runoff</a:t>
            </a:r>
            <a:r>
              <a:rPr lang="en-US" sz="1900" dirty="0"/>
              <a:t> / discharge.</a:t>
            </a:r>
          </a:p>
          <a:p>
            <a:pPr marL="0"/>
            <a:r>
              <a:rPr lang="en-US" sz="1900" dirty="0"/>
              <a:t>Influencing factors:</a:t>
            </a:r>
          </a:p>
          <a:p>
            <a:pPr lvl="1"/>
            <a:r>
              <a:rPr lang="en-US" sz="1900" b="1" dirty="0"/>
              <a:t>Water flows</a:t>
            </a:r>
            <a:r>
              <a:rPr lang="en-US" sz="1900" dirty="0"/>
              <a:t>: Precipitation, infiltration, evaporation, snowmelt</a:t>
            </a:r>
          </a:p>
          <a:p>
            <a:pPr lvl="1"/>
            <a:r>
              <a:rPr lang="en-US" sz="1900" dirty="0"/>
              <a:t>Land use</a:t>
            </a:r>
          </a:p>
          <a:p>
            <a:pPr lvl="1"/>
            <a:r>
              <a:rPr lang="en-US" sz="1900" dirty="0"/>
              <a:t>Soil type</a:t>
            </a:r>
          </a:p>
          <a:p>
            <a:pPr lvl="1"/>
            <a:r>
              <a:rPr lang="en-US" sz="1900" dirty="0"/>
              <a:t>Topography</a:t>
            </a:r>
          </a:p>
          <a:p>
            <a:pPr lvl="1"/>
            <a:r>
              <a:rPr lang="en-US" sz="1900" dirty="0"/>
              <a:t>Etc.</a:t>
            </a:r>
          </a:p>
          <a:p>
            <a:pPr lvl="1"/>
            <a:endParaRPr lang="en-US" sz="1900" dirty="0"/>
          </a:p>
          <a:p>
            <a:pPr marL="0" lvl="1" indent="0">
              <a:buNone/>
            </a:pPr>
            <a:r>
              <a:rPr lang="en-US" sz="1900" b="1" dirty="0"/>
              <a:t>Rainfall-runoff is a crucial component of the hydrological cycle.</a:t>
            </a:r>
          </a:p>
          <a:p>
            <a:pPr marL="263524" lvl="1"/>
            <a:endParaRPr lang="en-US" sz="1400" dirty="0"/>
          </a:p>
          <a:p>
            <a:pPr marL="263524" lvl="1"/>
            <a:endParaRPr lang="en-US" sz="1400" dirty="0"/>
          </a:p>
        </p:txBody>
      </p:sp>
      <p:pic>
        <p:nvPicPr>
          <p:cNvPr id="9" name="Picture 8" descr="A diagram of a mountain with water and a cloud&#10;&#10;Description automatically generated">
            <a:extLst>
              <a:ext uri="{FF2B5EF4-FFF2-40B4-BE49-F238E27FC236}">
                <a16:creationId xmlns:a16="http://schemas.microsoft.com/office/drawing/2014/main" id="{4B0631C5-787F-948F-4B8B-719FA231BB29}"/>
              </a:ext>
            </a:extLst>
          </p:cNvPr>
          <p:cNvPicPr>
            <a:picLocks noChangeAspect="1"/>
          </p:cNvPicPr>
          <p:nvPr/>
        </p:nvPicPr>
        <p:blipFill rotWithShape="1">
          <a:blip r:embed="rId2"/>
          <a:srcRect l="11724" r="11522" b="-1"/>
          <a:stretch/>
        </p:blipFill>
        <p:spPr>
          <a:xfrm>
            <a:off x="6096000" y="1"/>
            <a:ext cx="6102825" cy="6858000"/>
          </a:xfrm>
          <a:prstGeom prst="rect">
            <a:avLst/>
          </a:prstGeom>
        </p:spPr>
      </p:pic>
      <p:sp>
        <p:nvSpPr>
          <p:cNvPr id="13" name="TextBox 12">
            <a:extLst>
              <a:ext uri="{FF2B5EF4-FFF2-40B4-BE49-F238E27FC236}">
                <a16:creationId xmlns:a16="http://schemas.microsoft.com/office/drawing/2014/main" id="{8867CCB0-BFED-494F-FBC4-FC60F0B61A8A}"/>
              </a:ext>
            </a:extLst>
          </p:cNvPr>
          <p:cNvSpPr txBox="1"/>
          <p:nvPr/>
        </p:nvSpPr>
        <p:spPr>
          <a:xfrm>
            <a:off x="5408707" y="6409328"/>
            <a:ext cx="4016679" cy="448671"/>
          </a:xfrm>
          <a:prstGeom prst="rect">
            <a:avLst/>
          </a:prstGeom>
          <a:noFill/>
          <a:ln>
            <a:noFill/>
          </a:ln>
          <a:effectLst/>
          <a:sp3d/>
        </p:spPr>
        <p:style>
          <a:lnRef idx="0">
            <a:scrgbClr r="0" g="0" b="0"/>
          </a:lnRef>
          <a:fillRef idx="0">
            <a:scrgbClr r="0" g="0" b="0"/>
          </a:fillRef>
          <a:effectRef idx="0">
            <a:scrgbClr r="0" g="0" b="0"/>
          </a:effectRef>
          <a:fontRef idx="none"/>
        </p:style>
        <p:txBody>
          <a:bodyPr wrap="square">
            <a:noAutofit/>
          </a:bodyPr>
          <a:lstStyle/>
          <a:p>
            <a:pPr algn="r">
              <a:spcAft>
                <a:spcPts val="600"/>
              </a:spcAft>
            </a:pPr>
            <a:r>
              <a:rPr lang="en-ID" sz="1050"/>
              <a:t>Source</a:t>
            </a:r>
            <a:r>
              <a:rPr lang="en-ID" sz="1050">
                <a:solidFill>
                  <a:srgbClr val="FFFFFF"/>
                </a:solidFill>
              </a:rPr>
              <a:t>: </a:t>
            </a:r>
            <a:r>
              <a:rPr lang="en-ID" sz="1050">
                <a:solidFill>
                  <a:srgbClr val="FFFFFF"/>
                </a:solidFill>
                <a:hlinkClick r:id="rId3"/>
              </a:rPr>
              <a:t>https://neuralhydrology.github.io/post/research/lees2021concept/</a:t>
            </a:r>
            <a:r>
              <a:rPr lang="en-ID" sz="1050">
                <a:solidFill>
                  <a:srgbClr val="FFFFFF"/>
                </a:solidFill>
              </a:rPr>
              <a:t> </a:t>
            </a:r>
          </a:p>
        </p:txBody>
      </p:sp>
    </p:spTree>
    <p:extLst>
      <p:ext uri="{BB962C8B-B14F-4D97-AF65-F5344CB8AC3E}">
        <p14:creationId xmlns:p14="http://schemas.microsoft.com/office/powerpoint/2010/main" val="278539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4FAA3-3415-BB4D-8626-358259A15CBC}"/>
              </a:ext>
            </a:extLst>
          </p:cNvPr>
          <p:cNvSpPr>
            <a:spLocks noGrp="1"/>
          </p:cNvSpPr>
          <p:nvPr>
            <p:ph type="title"/>
          </p:nvPr>
        </p:nvSpPr>
        <p:spPr/>
        <p:txBody>
          <a:bodyPr>
            <a:normAutofit fontScale="90000"/>
          </a:bodyPr>
          <a:lstStyle/>
          <a:p>
            <a:r>
              <a:rPr lang="en-US"/>
              <a:t>Draft Outline</a:t>
            </a:r>
            <a:endParaRPr lang="en-ID"/>
          </a:p>
        </p:txBody>
      </p:sp>
      <p:sp>
        <p:nvSpPr>
          <p:cNvPr id="3" name="Text Placeholder 2">
            <a:extLst>
              <a:ext uri="{FF2B5EF4-FFF2-40B4-BE49-F238E27FC236}">
                <a16:creationId xmlns:a16="http://schemas.microsoft.com/office/drawing/2014/main" id="{FC60C8F2-3CEF-7DDF-9CAB-2B536015A4CA}"/>
              </a:ext>
            </a:extLst>
          </p:cNvPr>
          <p:cNvSpPr>
            <a:spLocks noGrp="1"/>
          </p:cNvSpPr>
          <p:nvPr>
            <p:ph type="body" idx="1"/>
          </p:nvPr>
        </p:nvSpPr>
        <p:spPr>
          <a:xfrm>
            <a:off x="685800" y="1328057"/>
            <a:ext cx="10773500" cy="4620307"/>
          </a:xfrm>
        </p:spPr>
        <p:txBody>
          <a:bodyPr lIns="0" tIns="0" rIns="0" bIns="0" anchor="t">
            <a:normAutofit fontScale="92500" lnSpcReduction="20000"/>
          </a:bodyPr>
          <a:lstStyle/>
          <a:p>
            <a:r>
              <a:rPr lang="en-US"/>
              <a:t>Introduction: Explain the basic rainfall runoff model and bridging to uncertainty estimation for discharge forecasting, deterministic vs probabilistic forecasting</a:t>
            </a:r>
          </a:p>
          <a:p>
            <a:r>
              <a:rPr lang="en-US"/>
              <a:t>Methods / Experiments: </a:t>
            </a:r>
          </a:p>
          <a:p>
            <a:pPr marL="537845" lvl="1" indent="-274320"/>
            <a:r>
              <a:rPr lang="en-US"/>
              <a:t>Uncertainty model – probabilistic evaluation metrics (PINAW, PICP)</a:t>
            </a:r>
          </a:p>
          <a:p>
            <a:pPr marL="537845" lvl="1" indent="-274320"/>
            <a:r>
              <a:rPr lang="en-US"/>
              <a:t>LSTM Base model vs single point prediction (mean and median from uncertainty model) – deterministic evaluation metrics (NSE, </a:t>
            </a:r>
            <a:r>
              <a:rPr lang="en-US" err="1"/>
              <a:t>etc</a:t>
            </a:r>
            <a:r>
              <a:rPr lang="en-US"/>
              <a:t>)</a:t>
            </a:r>
          </a:p>
          <a:p>
            <a:pPr marL="537845" lvl="1" indent="-274320"/>
            <a:r>
              <a:rPr lang="en-US"/>
              <a:t>Transferability – test to another basin in different HUC – comparing before after performance of model, introduce the importance to use in ungauged basin</a:t>
            </a:r>
          </a:p>
          <a:p>
            <a:pPr marL="285750" lvl="1" indent="-285750"/>
            <a:r>
              <a:rPr lang="en-US"/>
              <a:t>Results</a:t>
            </a:r>
          </a:p>
          <a:p>
            <a:pPr marL="285750" lvl="1" indent="-285750"/>
            <a:r>
              <a:rPr lang="en-US"/>
              <a:t>Conclusion</a:t>
            </a:r>
          </a:p>
          <a:p>
            <a:pPr marL="285750" lvl="1" indent="-285750"/>
            <a:r>
              <a:rPr lang="en-US"/>
              <a:t>Reflection</a:t>
            </a:r>
          </a:p>
          <a:p>
            <a:pPr marL="285750" lvl="1" indent="-285750"/>
            <a:endParaRPr lang="en-US"/>
          </a:p>
          <a:p>
            <a:pPr marL="285750" lvl="1" indent="-285750"/>
            <a:r>
              <a:rPr lang="en-US"/>
              <a:t>10-12 slides</a:t>
            </a:r>
          </a:p>
          <a:p>
            <a:pPr marL="285750" lvl="1" indent="-285750"/>
            <a:r>
              <a:rPr lang="en-US"/>
              <a:t>15 mins presentation time, 10 mins Q&amp;A</a:t>
            </a:r>
          </a:p>
        </p:txBody>
      </p:sp>
    </p:spTree>
    <p:extLst>
      <p:ext uri="{BB962C8B-B14F-4D97-AF65-F5344CB8AC3E}">
        <p14:creationId xmlns:p14="http://schemas.microsoft.com/office/powerpoint/2010/main" val="1628585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3339-BA91-242A-4CA9-92225A8D7C75}"/>
              </a:ext>
            </a:extLst>
          </p:cNvPr>
          <p:cNvSpPr>
            <a:spLocks noGrp="1"/>
          </p:cNvSpPr>
          <p:nvPr>
            <p:ph type="title"/>
          </p:nvPr>
        </p:nvSpPr>
        <p:spPr/>
        <p:txBody>
          <a:bodyPr>
            <a:noAutofit/>
          </a:bodyPr>
          <a:lstStyle/>
          <a:p>
            <a:r>
              <a:rPr lang="en-US" sz="3200"/>
              <a:t>HUC 18 Results</a:t>
            </a:r>
            <a:endParaRPr lang="en-ID" sz="3200"/>
          </a:p>
        </p:txBody>
      </p:sp>
      <p:pic>
        <p:nvPicPr>
          <p:cNvPr id="1026" name="Picture 2">
            <a:extLst>
              <a:ext uri="{FF2B5EF4-FFF2-40B4-BE49-F238E27FC236}">
                <a16:creationId xmlns:a16="http://schemas.microsoft.com/office/drawing/2014/main" id="{908A4CAA-E036-E1AF-876D-1F60BC3E2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47" y="1572768"/>
            <a:ext cx="9572625"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99B038-AEE3-5C2A-6552-FF88A4FFF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577" y="256032"/>
            <a:ext cx="8628890" cy="435986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A6F9DE88-6163-B2E2-F42C-F8EDADC0C723}"/>
              </a:ext>
            </a:extLst>
          </p:cNvPr>
          <p:cNvSpPr/>
          <p:nvPr/>
        </p:nvSpPr>
        <p:spPr>
          <a:xfrm>
            <a:off x="2618842" y="3218688"/>
            <a:ext cx="1499616" cy="320405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103922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7"/>
        <p:cNvGrpSpPr/>
        <p:nvPr/>
      </p:nvGrpSpPr>
      <p:grpSpPr>
        <a:xfrm>
          <a:off x="0" y="0"/>
          <a:ext cx="0" cy="0"/>
          <a:chOff x="0" y="0"/>
          <a:chExt cx="0" cy="0"/>
        </a:xfrm>
      </p:grpSpPr>
      <p:sp>
        <p:nvSpPr>
          <p:cNvPr id="208" name="Google Shape;208;p6"/>
          <p:cNvSpPr txBox="1">
            <a:spLocks noGrp="1"/>
          </p:cNvSpPr>
          <p:nvPr>
            <p:ph type="title"/>
          </p:nvPr>
        </p:nvSpPr>
        <p:spPr>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1"/>
              </a:buClr>
              <a:buSzPts val="2976"/>
              <a:buFont typeface="Roboto Slab"/>
              <a:buNone/>
            </a:pPr>
            <a:r>
              <a:rPr lang="en-US" sz="2976" b="0" i="0" u="none" strike="noStrike" cap="none">
                <a:solidFill>
                  <a:schemeClr val="accent1"/>
                </a:solidFill>
                <a:latin typeface="Roboto Slab"/>
                <a:ea typeface="Roboto Slab"/>
                <a:cs typeface="Roboto Slab"/>
                <a:sym typeface="Roboto Slab"/>
              </a:rPr>
              <a:t>Main objectives</a:t>
            </a:r>
            <a:endParaRPr sz="2976" b="0" i="0" u="none" strike="noStrike" cap="none">
              <a:solidFill>
                <a:schemeClr val="accent1"/>
              </a:solidFill>
              <a:latin typeface="Roboto Slab"/>
              <a:ea typeface="Roboto Slab"/>
              <a:cs typeface="Roboto Slab"/>
              <a:sym typeface="Roboto Slab"/>
            </a:endParaRPr>
          </a:p>
        </p:txBody>
      </p:sp>
      <p:sp>
        <p:nvSpPr>
          <p:cNvPr id="209" name="Google Shape;209;p6"/>
          <p:cNvSpPr txBox="1">
            <a:spLocks noGrp="1"/>
          </p:cNvSpPr>
          <p:nvPr>
            <p:ph type="body" idx="1"/>
          </p:nvPr>
        </p:nvSpPr>
        <p:spPr>
          <a:xfrm>
            <a:off x="2392767" y="1636543"/>
            <a:ext cx="3180856" cy="4156172"/>
          </a:xfrm>
          <a:prstGeom prst="rect">
            <a:avLst/>
          </a:prstGeom>
          <a:solidFill>
            <a:srgbClr val="37B9DF"/>
          </a:solidFill>
          <a:ln>
            <a:noFill/>
          </a:ln>
        </p:spPr>
        <p:txBody>
          <a:bodyPr spcFirstLastPara="1" wrap="square" lIns="0" tIns="0" rIns="0" bIns="0" anchor="t" anchorCtr="0">
            <a:normAutofit/>
          </a:bodyPr>
          <a:lstStyle/>
          <a:p>
            <a:pPr marL="263525" lvl="0" indent="-263525" algn="l" rtl="0">
              <a:lnSpc>
                <a:spcPct val="90000"/>
              </a:lnSpc>
              <a:spcBef>
                <a:spcPts val="0"/>
              </a:spcBef>
              <a:spcAft>
                <a:spcPts val="0"/>
              </a:spcAft>
              <a:buSzPts val="1600"/>
              <a:buFont typeface="Arial"/>
              <a:buChar char="▪"/>
            </a:pPr>
            <a:br>
              <a:rPr lang="en-US"/>
            </a:br>
            <a:endParaRPr/>
          </a:p>
        </p:txBody>
      </p:sp>
      <p:sp>
        <p:nvSpPr>
          <p:cNvPr id="210" name="Google Shape;210;p6"/>
          <p:cNvSpPr txBox="1"/>
          <p:nvPr/>
        </p:nvSpPr>
        <p:spPr>
          <a:xfrm>
            <a:off x="7064813" y="2361397"/>
            <a:ext cx="3012851" cy="3442292"/>
          </a:xfrm>
          <a:prstGeom prst="rect">
            <a:avLst/>
          </a:prstGeom>
          <a:solidFill>
            <a:srgbClr val="37B9DF"/>
          </a:solidFill>
          <a:ln>
            <a:noFill/>
          </a:ln>
        </p:spPr>
        <p:txBody>
          <a:bodyPr spcFirstLastPara="1" wrap="square" lIns="0" tIns="0" rIns="0" bIns="0" anchor="t" anchorCtr="0">
            <a:normAutofit/>
          </a:bodyPr>
          <a:lstStyle/>
          <a:p>
            <a:pPr marL="0" marR="0" lvl="2" indent="0" algn="l" rtl="0">
              <a:lnSpc>
                <a:spcPct val="90000"/>
              </a:lnSpc>
              <a:spcBef>
                <a:spcPts val="0"/>
              </a:spcBef>
              <a:spcAft>
                <a:spcPts val="0"/>
              </a:spcAft>
              <a:buClr>
                <a:srgbClr val="000000"/>
              </a:buClr>
              <a:buSzPts val="1600"/>
              <a:buFont typeface="Noto Sans Symbols"/>
              <a:buNone/>
            </a:pPr>
            <a:endParaRPr sz="1600" b="0" i="0" u="none" strike="noStrike" cap="none">
              <a:solidFill>
                <a:srgbClr val="000000"/>
              </a:solidFill>
              <a:latin typeface="Arial"/>
              <a:ea typeface="Arial"/>
              <a:cs typeface="Arial"/>
              <a:sym typeface="Arial"/>
            </a:endParaRPr>
          </a:p>
        </p:txBody>
      </p:sp>
      <p:sp>
        <p:nvSpPr>
          <p:cNvPr id="211" name="Google Shape;211;p6"/>
          <p:cNvSpPr/>
          <p:nvPr/>
        </p:nvSpPr>
        <p:spPr>
          <a:xfrm>
            <a:off x="2390441" y="1624791"/>
            <a:ext cx="3180856" cy="1128978"/>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6"/>
          <p:cNvSpPr/>
          <p:nvPr/>
        </p:nvSpPr>
        <p:spPr>
          <a:xfrm>
            <a:off x="7060201" y="1637983"/>
            <a:ext cx="3012851" cy="984233"/>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6"/>
          <p:cNvSpPr txBox="1"/>
          <p:nvPr/>
        </p:nvSpPr>
        <p:spPr>
          <a:xfrm>
            <a:off x="2419615" y="1823942"/>
            <a:ext cx="3156147"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Uncertainty estimation for discharge prediction</a:t>
            </a:r>
            <a:endParaRPr/>
          </a:p>
        </p:txBody>
      </p:sp>
      <p:sp>
        <p:nvSpPr>
          <p:cNvPr id="214" name="Google Shape;214;p6"/>
          <p:cNvSpPr txBox="1"/>
          <p:nvPr/>
        </p:nvSpPr>
        <p:spPr>
          <a:xfrm>
            <a:off x="7104259" y="1810100"/>
            <a:ext cx="2989447" cy="64632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Exploration of evaluation metrics</a:t>
            </a:r>
            <a:endParaRPr/>
          </a:p>
        </p:txBody>
      </p:sp>
      <p:sp>
        <p:nvSpPr>
          <p:cNvPr id="215" name="Google Shape;215;p6"/>
          <p:cNvSpPr txBox="1"/>
          <p:nvPr/>
        </p:nvSpPr>
        <p:spPr>
          <a:xfrm>
            <a:off x="2561920" y="3176950"/>
            <a:ext cx="3143792" cy="19594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dirty="0">
                <a:solidFill>
                  <a:schemeClr val="lt1"/>
                </a:solidFill>
                <a:latin typeface="Arial"/>
                <a:ea typeface="Arial"/>
                <a:cs typeface="Arial"/>
                <a:sym typeface="Arial"/>
              </a:rPr>
              <a:t>Investigate a methodology for uncertainty estimation in discharge prediction using machine learning model.</a:t>
            </a:r>
            <a:endParaRPr sz="1800" b="0" i="0" u="none" strike="noStrike" cap="none" dirty="0">
              <a:solidFill>
                <a:schemeClr val="lt1"/>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1800"/>
              <a:buFont typeface="Arial"/>
              <a:buNone/>
            </a:pPr>
            <a:br>
              <a:rPr lang="en-US" sz="1800" b="0" i="0" u="none" strike="noStrike" cap="none" dirty="0">
                <a:solidFill>
                  <a:srgbClr val="000000"/>
                </a:solidFill>
                <a:latin typeface="Arial"/>
                <a:ea typeface="Arial"/>
                <a:cs typeface="Arial"/>
                <a:sym typeface="Arial"/>
              </a:rPr>
            </a:br>
            <a:endParaRPr sz="1800" b="0" i="0" u="none" strike="noStrike" cap="none" dirty="0">
              <a:solidFill>
                <a:srgbClr val="000000"/>
              </a:solidFill>
              <a:latin typeface="Arial"/>
              <a:ea typeface="Arial"/>
              <a:cs typeface="Arial"/>
              <a:sym typeface="Arial"/>
            </a:endParaRPr>
          </a:p>
        </p:txBody>
      </p:sp>
      <p:sp>
        <p:nvSpPr>
          <p:cNvPr id="216" name="Google Shape;216;p6"/>
          <p:cNvSpPr txBox="1"/>
          <p:nvPr/>
        </p:nvSpPr>
        <p:spPr>
          <a:xfrm>
            <a:off x="7196902" y="3149770"/>
            <a:ext cx="2804160" cy="22365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Arial"/>
                <a:ea typeface="Arial"/>
                <a:cs typeface="Arial"/>
                <a:sym typeface="Arial"/>
              </a:rPr>
              <a:t>Explore suitable metrics for evaluating the performance of the uncertainty estimation method used.</a:t>
            </a: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1800"/>
              <a:buFont typeface="Arial"/>
              <a:buNone/>
            </a:pPr>
            <a:br>
              <a:rPr lang="en-US" sz="1800" b="0" i="0" u="none" strike="noStrike" cap="none">
                <a:solidFill>
                  <a:srgbClr val="000000"/>
                </a:solidFill>
                <a:latin typeface="Arial"/>
                <a:ea typeface="Arial"/>
                <a:cs typeface="Arial"/>
                <a:sym typeface="Arial"/>
              </a:rPr>
            </a:br>
            <a:endParaRPr sz="1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35688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method">
            <a:extLst>
              <a:ext uri="{FF2B5EF4-FFF2-40B4-BE49-F238E27FC236}">
                <a16:creationId xmlns:a16="http://schemas.microsoft.com/office/drawing/2014/main" id="{D5DB270F-D796-E653-0824-B127B17D1B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80" r="-9" b="-9"/>
          <a:stretch/>
        </p:blipFill>
        <p:spPr>
          <a:xfrm>
            <a:off x="643467" y="1793231"/>
            <a:ext cx="10905066" cy="3271537"/>
          </a:xfrm>
          <a:prstGeom prst="rect">
            <a:avLst/>
          </a:prstGeom>
        </p:spPr>
      </p:pic>
    </p:spTree>
    <p:extLst>
      <p:ext uri="{BB962C8B-B14F-4D97-AF65-F5344CB8AC3E}">
        <p14:creationId xmlns:p14="http://schemas.microsoft.com/office/powerpoint/2010/main" val="367585280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81" name="Google Shape;181;p2" descr="Adapting to flood risk: Evidence from global cities | PreventionWeb"/>
          <p:cNvPicPr preferRelativeResize="0"/>
          <p:nvPr/>
        </p:nvPicPr>
        <p:blipFill rotWithShape="1">
          <a:blip r:embed="rId4"/>
          <a:srcRect r="-2" b="1815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p:spPr>
      </p:pic>
      <p:pic>
        <p:nvPicPr>
          <p:cNvPr id="2" name="Picture 1">
            <a:extLst>
              <a:ext uri="{FF2B5EF4-FFF2-40B4-BE49-F238E27FC236}">
                <a16:creationId xmlns:a16="http://schemas.microsoft.com/office/drawing/2014/main" id="{F47702C2-D87E-F8DE-6B43-54F82574A8A6}"/>
              </a:ext>
            </a:extLst>
          </p:cNvPr>
          <p:cNvPicPr>
            <a:picLocks noChangeAspect="1"/>
          </p:cNvPicPr>
          <p:nvPr/>
        </p:nvPicPr>
        <p:blipFill rotWithShape="1">
          <a:blip r:embed="rId5"/>
          <a:srcRect t="10445" r="-2" b="2816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178" name="Google Shape;178;p2"/>
          <p:cNvSpPr txBox="1">
            <a:spLocks noGrp="1"/>
          </p:cNvSpPr>
          <p:nvPr>
            <p:ph type="title"/>
          </p:nvPr>
        </p:nvSpPr>
        <p:spPr>
          <a:xfrm>
            <a:off x="448056" y="859536"/>
            <a:ext cx="4832802" cy="1243584"/>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2976"/>
            </a:pPr>
            <a:r>
              <a:rPr lang="en-US" sz="3400" b="0" i="0" u="none" strike="noStrike" kern="1200" cap="none" dirty="0">
                <a:solidFill>
                  <a:schemeClr val="accent1"/>
                </a:solidFill>
                <a:latin typeface="+mj-lt"/>
                <a:ea typeface="+mj-ea"/>
                <a:cs typeface="+mj-cs"/>
                <a:sym typeface="Roboto Slab"/>
              </a:rPr>
              <a:t>Significance of Modeling Rainfall-Runoff</a:t>
            </a:r>
          </a:p>
        </p:txBody>
      </p:sp>
      <p:sp>
        <p:nvSpPr>
          <p:cNvPr id="179" name="Google Shape;179;p2"/>
          <p:cNvSpPr txBox="1">
            <a:spLocks noGrp="1"/>
          </p:cNvSpPr>
          <p:nvPr>
            <p:ph type="body" idx="1"/>
          </p:nvPr>
        </p:nvSpPr>
        <p:spPr>
          <a:xfrm>
            <a:off x="448056" y="2512611"/>
            <a:ext cx="4832803" cy="3664351"/>
          </a:xfrm>
          <a:prstGeom prst="rect">
            <a:avLst/>
          </a:prstGeom>
        </p:spPr>
        <p:txBody>
          <a:bodyPr spcFirstLastPara="1" vert="horz" lIns="91440" tIns="45720" rIns="91440" bIns="45720" rtlCol="0" anchorCtr="0">
            <a:normAutofit/>
          </a:bodyPr>
          <a:lstStyle/>
          <a:p>
            <a:pPr marL="285750" lvl="2">
              <a:spcBef>
                <a:spcPts val="0"/>
              </a:spcBef>
              <a:spcAft>
                <a:spcPts val="0"/>
              </a:spcAft>
              <a:buSzPts val="2000"/>
            </a:pPr>
            <a:r>
              <a:rPr lang="en-US" dirty="0"/>
              <a:t>Risk mitigation and public safety</a:t>
            </a:r>
          </a:p>
          <a:p>
            <a:pPr marL="285750" lvl="2">
              <a:spcBef>
                <a:spcPts val="1200"/>
              </a:spcBef>
              <a:spcAft>
                <a:spcPts val="0"/>
              </a:spcAft>
              <a:buSzPts val="2000"/>
            </a:pPr>
            <a:r>
              <a:rPr lang="en-US" dirty="0"/>
              <a:t>Infrastructure protection</a:t>
            </a:r>
          </a:p>
          <a:p>
            <a:pPr marL="285750" lvl="2">
              <a:spcBef>
                <a:spcPts val="1200"/>
              </a:spcBef>
              <a:spcAft>
                <a:spcPts val="0"/>
              </a:spcAft>
              <a:buSzPts val="2000"/>
            </a:pPr>
            <a:r>
              <a:rPr lang="en-US" dirty="0"/>
              <a:t>Optimal water resource management</a:t>
            </a:r>
          </a:p>
          <a:p>
            <a:pPr marL="285750" lvl="2">
              <a:spcBef>
                <a:spcPts val="1200"/>
              </a:spcBef>
              <a:spcAft>
                <a:spcPts val="0"/>
              </a:spcAft>
              <a:buSzPts val="2000"/>
            </a:pPr>
            <a:r>
              <a:rPr lang="en-US" dirty="0"/>
              <a:t>Especially now in times of climate change, leading to more floods/droughts</a:t>
            </a:r>
          </a:p>
          <a:p>
            <a:pPr marL="285750" lvl="2">
              <a:spcBef>
                <a:spcPts val="1200"/>
              </a:spcBef>
              <a:spcAft>
                <a:spcPts val="0"/>
              </a:spcAft>
              <a:buSzPts val="1600"/>
            </a:pP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74F6F-0E97-1EAC-BD47-C60990E7DDD7}"/>
              </a:ext>
            </a:extLst>
          </p:cNvPr>
          <p:cNvPicPr>
            <a:picLocks noChangeAspect="1"/>
          </p:cNvPicPr>
          <p:nvPr/>
        </p:nvPicPr>
        <p:blipFill rotWithShape="1">
          <a:blip r:embed="rId2"/>
          <a:srcRect l="15718" t="9091" r="13327" b="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C0421E9A-D44A-244E-528F-F07CFA31B2F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solidFill>
                  <a:schemeClr val="accent1"/>
                </a:solidFill>
              </a:rPr>
              <a:t>Need for probabilistic predictions</a:t>
            </a:r>
          </a:p>
        </p:txBody>
      </p:sp>
      <p:sp>
        <p:nvSpPr>
          <p:cNvPr id="3" name="Text Placeholder 2">
            <a:extLst>
              <a:ext uri="{FF2B5EF4-FFF2-40B4-BE49-F238E27FC236}">
                <a16:creationId xmlns:a16="http://schemas.microsoft.com/office/drawing/2014/main" id="{C6FD3BD2-B5C6-F5C5-D1BF-644929E1A2FA}"/>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700" dirty="0"/>
              <a:t>At present, models are only used for deterministic results</a:t>
            </a:r>
          </a:p>
          <a:p>
            <a:r>
              <a:rPr lang="en-US" sz="1700" dirty="0"/>
              <a:t>Probabilistic models provide uncertainty quantification, important for:</a:t>
            </a:r>
          </a:p>
          <a:p>
            <a:pPr lvl="1"/>
            <a:r>
              <a:rPr lang="en-US" sz="1700" dirty="0"/>
              <a:t>Risk assessment</a:t>
            </a:r>
          </a:p>
          <a:p>
            <a:pPr lvl="1"/>
            <a:r>
              <a:rPr lang="en-US" sz="1700" dirty="0"/>
              <a:t>Decision making</a:t>
            </a:r>
          </a:p>
          <a:p>
            <a:pPr lvl="1"/>
            <a:r>
              <a:rPr lang="en-US" sz="1700" dirty="0"/>
              <a:t>Water allocation</a:t>
            </a:r>
          </a:p>
          <a:p>
            <a:pPr lvl="1"/>
            <a:r>
              <a:rPr lang="en-US" sz="1700" dirty="0"/>
              <a:t>Climate Change adaptation</a:t>
            </a:r>
          </a:p>
        </p:txBody>
      </p:sp>
    </p:spTree>
    <p:extLst>
      <p:ext uri="{BB962C8B-B14F-4D97-AF65-F5344CB8AC3E}">
        <p14:creationId xmlns:p14="http://schemas.microsoft.com/office/powerpoint/2010/main" val="345998874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498" y="808632"/>
            <a:ext cx="10798175" cy="5229851"/>
          </a:xfrm>
        </p:spPr>
        <p:txBody>
          <a:bodyPr/>
          <a:lstStyle/>
          <a:p>
            <a:pPr marL="0" lvl="0" indent="0" algn="l" rtl="0">
              <a:lnSpc>
                <a:spcPct val="90000"/>
              </a:lnSpc>
              <a:spcBef>
                <a:spcPts val="0"/>
              </a:spcBef>
              <a:spcAft>
                <a:spcPts val="0"/>
              </a:spcAft>
              <a:buSzPts val="4400"/>
              <a:buFont typeface="Roboto Slab Medium"/>
              <a:buNone/>
            </a:pPr>
            <a:r>
              <a:rPr lang="en-US" dirty="0">
                <a:latin typeface="Roboto Slab Medium"/>
                <a:ea typeface="Roboto Slab Medium"/>
                <a:cs typeface="Roboto Slab Medium"/>
                <a:sym typeface="Roboto Slab Medium"/>
              </a:rPr>
              <a:t>Problem statement: </a:t>
            </a:r>
            <a:endParaRPr lang="en-US" dirty="0"/>
          </a:p>
          <a:p>
            <a:pPr marL="0" lvl="0" indent="0" algn="l" rtl="0">
              <a:lnSpc>
                <a:spcPct val="90000"/>
              </a:lnSpc>
              <a:spcBef>
                <a:spcPts val="1200"/>
              </a:spcBef>
              <a:spcAft>
                <a:spcPts val="0"/>
              </a:spcAft>
              <a:buSzPts val="4400"/>
              <a:buFont typeface="Roboto Slab Medium"/>
              <a:buNone/>
            </a:pPr>
            <a:r>
              <a:rPr lang="en-US" dirty="0">
                <a:latin typeface="Roboto Slab Medium"/>
                <a:ea typeface="Roboto Slab Medium"/>
                <a:cs typeface="Roboto Slab Medium"/>
                <a:sym typeface="Roboto Slab Medium"/>
              </a:rPr>
              <a:t>Bridge the gap in uncertainty estimations in hydrological predictions</a:t>
            </a:r>
            <a:endParaRPr lang="en-US" dirty="0"/>
          </a:p>
        </p:txBody>
      </p:sp>
    </p:spTree>
    <p:extLst>
      <p:ext uri="{BB962C8B-B14F-4D97-AF65-F5344CB8AC3E}">
        <p14:creationId xmlns:p14="http://schemas.microsoft.com/office/powerpoint/2010/main" val="67993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88293-28DA-A339-1A74-8DB9AC60FA5B}"/>
              </a:ext>
            </a:extLst>
          </p:cNvPr>
          <p:cNvSpPr>
            <a:spLocks noGrp="1"/>
          </p:cNvSpPr>
          <p:nvPr>
            <p:ph type="title"/>
          </p:nvPr>
        </p:nvSpPr>
        <p:spPr>
          <a:xfrm>
            <a:off x="917275" y="4548091"/>
            <a:ext cx="4685857" cy="1465973"/>
          </a:xfrm>
        </p:spPr>
        <p:txBody>
          <a:bodyPr vert="horz" lIns="91440" tIns="45720" rIns="91440" bIns="45720" rtlCol="0" anchor="t">
            <a:normAutofit/>
          </a:bodyPr>
          <a:lstStyle/>
          <a:p>
            <a:r>
              <a:rPr lang="en-US" sz="4000" dirty="0"/>
              <a:t>Objectives/Workplan</a:t>
            </a:r>
          </a:p>
        </p:txBody>
      </p:sp>
      <p:pic>
        <p:nvPicPr>
          <p:cNvPr id="5" name="Picture 4" descr="A diagram of a process&#10;&#10;Description automatically generated">
            <a:extLst>
              <a:ext uri="{FF2B5EF4-FFF2-40B4-BE49-F238E27FC236}">
                <a16:creationId xmlns:a16="http://schemas.microsoft.com/office/drawing/2014/main" id="{4F55B39F-BC2B-E0C3-751D-9AE3E0C80993}"/>
              </a:ext>
            </a:extLst>
          </p:cNvPr>
          <p:cNvPicPr>
            <a:picLocks noChangeAspect="1"/>
          </p:cNvPicPr>
          <p:nvPr/>
        </p:nvPicPr>
        <p:blipFill rotWithShape="1">
          <a:blip r:embed="rId3">
            <a:extLst>
              <a:ext uri="{28A0092B-C50C-407E-A947-70E740481C1C}">
                <a14:useLocalDpi xmlns:a14="http://schemas.microsoft.com/office/drawing/2010/main" val="0"/>
              </a:ext>
            </a:extLst>
          </a:blip>
          <a:srcRect l="1" t="29893" r="-10" b="38969"/>
          <a:stretch/>
        </p:blipFill>
        <p:spPr>
          <a:xfrm>
            <a:off x="0" y="151667"/>
            <a:ext cx="12191980" cy="3067021"/>
          </a:xfrm>
          <a:prstGeom prst="rect">
            <a:avLst/>
          </a:prstGeom>
        </p:spPr>
      </p:pic>
      <p:sp>
        <p:nvSpPr>
          <p:cNvPr id="3" name="TextBox 2">
            <a:extLst>
              <a:ext uri="{FF2B5EF4-FFF2-40B4-BE49-F238E27FC236}">
                <a16:creationId xmlns:a16="http://schemas.microsoft.com/office/drawing/2014/main" id="{65ACA27C-AF56-CD62-3C4E-0993E29BFB33}"/>
              </a:ext>
            </a:extLst>
          </p:cNvPr>
          <p:cNvSpPr txBox="1"/>
          <p:nvPr/>
        </p:nvSpPr>
        <p:spPr>
          <a:xfrm>
            <a:off x="6152521" y="4579719"/>
            <a:ext cx="5638800" cy="1465973"/>
          </a:xfrm>
          <a:prstGeom prst="rect">
            <a:avLst/>
          </a:prstGeom>
        </p:spPr>
        <p:txBody>
          <a:bodyPr vert="horz" lIns="91440" tIns="45720" rIns="91440" bIns="45720" rtlCol="0">
            <a:normAutofit/>
          </a:bodyPr>
          <a:lstStyle/>
          <a:p>
            <a:pPr>
              <a:lnSpc>
                <a:spcPct val="90000"/>
              </a:lnSpc>
              <a:spcAft>
                <a:spcPts val="600"/>
              </a:spcAft>
            </a:pPr>
            <a:r>
              <a:rPr lang="en-US" sz="2000" b="1" dirty="0"/>
              <a:t>Main objectives:</a:t>
            </a:r>
            <a:endParaRPr lang="en-US" sz="2000" b="1"/>
          </a:p>
          <a:p>
            <a:pPr marL="285750" indent="-228600">
              <a:lnSpc>
                <a:spcPct val="90000"/>
              </a:lnSpc>
              <a:spcAft>
                <a:spcPts val="600"/>
              </a:spcAft>
              <a:buFont typeface="Arial" panose="020B0604020202020204" pitchFamily="34" charset="0"/>
              <a:buChar char="•"/>
            </a:pPr>
            <a:r>
              <a:rPr lang="en-US" sz="2000" dirty="0"/>
              <a:t>Uncertainty estimation for discharge </a:t>
            </a:r>
          </a:p>
          <a:p>
            <a:pPr marL="285750" indent="-228600">
              <a:lnSpc>
                <a:spcPct val="90000"/>
              </a:lnSpc>
              <a:spcAft>
                <a:spcPts val="600"/>
              </a:spcAft>
              <a:buFont typeface="Arial" panose="020B0604020202020204" pitchFamily="34" charset="0"/>
              <a:buChar char="•"/>
            </a:pPr>
            <a:r>
              <a:rPr lang="en-US" sz="2000" dirty="0"/>
              <a:t>Exploration for evaluation metrics</a:t>
            </a:r>
          </a:p>
          <a:p>
            <a:pPr marL="285750" indent="-228600">
              <a:lnSpc>
                <a:spcPct val="90000"/>
              </a:lnSpc>
              <a:spcAft>
                <a:spcPts val="600"/>
              </a:spcAft>
              <a:buFont typeface="Arial" panose="020B0604020202020204" pitchFamily="34" charset="0"/>
              <a:buChar char="•"/>
            </a:pPr>
            <a:r>
              <a:rPr lang="en-US" sz="2000"/>
              <a:t>Investigation on transferability of model</a:t>
            </a:r>
          </a:p>
        </p:txBody>
      </p:sp>
      <p:sp>
        <p:nvSpPr>
          <p:cNvPr id="24" name="Rectangle 23">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825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3E40E-740B-6429-3C27-E062E3F64F2A}"/>
              </a:ext>
            </a:extLst>
          </p:cNvPr>
          <p:cNvSpPr>
            <a:spLocks noGrp="1"/>
          </p:cNvSpPr>
          <p:nvPr>
            <p:ph type="title"/>
          </p:nvPr>
        </p:nvSpPr>
        <p:spPr>
          <a:xfrm>
            <a:off x="6739128" y="642325"/>
            <a:ext cx="4818888" cy="1476801"/>
          </a:xfrm>
        </p:spPr>
        <p:txBody>
          <a:bodyPr vert="horz" lIns="91440" tIns="45720" rIns="91440" bIns="45720" rtlCol="0" anchor="b">
            <a:normAutofit/>
          </a:bodyPr>
          <a:lstStyle/>
          <a:p>
            <a:r>
              <a:rPr lang="en-US" sz="5400" b="0" i="0" u="none" strike="noStrike" kern="1200" cap="none">
                <a:solidFill>
                  <a:schemeClr val="tx1"/>
                </a:solidFill>
                <a:latin typeface="+mj-lt"/>
                <a:ea typeface="+mj-ea"/>
                <a:cs typeface="+mj-cs"/>
                <a:sym typeface="Roboto Slab"/>
              </a:rPr>
              <a:t>Data</a:t>
            </a:r>
            <a:endParaRPr lang="en-US" sz="5400" kern="1200">
              <a:solidFill>
                <a:schemeClr val="tx1"/>
              </a:solidFill>
              <a:latin typeface="+mj-lt"/>
              <a:ea typeface="+mj-ea"/>
              <a:cs typeface="+mj-cs"/>
            </a:endParaRPr>
          </a:p>
        </p:txBody>
      </p:sp>
      <p:sp>
        <p:nvSpPr>
          <p:cNvPr id="3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273665F-CC2B-C640-975A-F3CCD4218207}"/>
              </a:ext>
            </a:extLst>
          </p:cNvPr>
          <p:cNvSpPr>
            <a:spLocks noGrp="1"/>
          </p:cNvSpPr>
          <p:nvPr>
            <p:ph type="body" idx="1"/>
          </p:nvPr>
        </p:nvSpPr>
        <p:spPr>
          <a:xfrm>
            <a:off x="6739128" y="2664886"/>
            <a:ext cx="4818888" cy="3550789"/>
          </a:xfrm>
        </p:spPr>
        <p:txBody>
          <a:bodyPr vert="horz" lIns="91440" tIns="45720" rIns="91440" bIns="45720" rtlCol="0" anchor="t">
            <a:normAutofit/>
          </a:bodyPr>
          <a:lstStyle/>
          <a:p>
            <a:r>
              <a:rPr lang="en-US" sz="2200" dirty="0"/>
              <a:t>Contains data for </a:t>
            </a:r>
            <a:r>
              <a:rPr lang="en-US" sz="2200" b="1"/>
              <a:t>671 USA basins</a:t>
            </a:r>
            <a:r>
              <a:rPr lang="en-US" sz="2200" dirty="0"/>
              <a:t>:</a:t>
            </a:r>
          </a:p>
          <a:p>
            <a:pPr lvl="1"/>
            <a:r>
              <a:rPr lang="en-US" sz="2200" dirty="0"/>
              <a:t>Meteorological time-series data</a:t>
            </a:r>
          </a:p>
          <a:p>
            <a:pPr lvl="1"/>
            <a:r>
              <a:rPr lang="en-US" sz="2200" dirty="0"/>
              <a:t>Streamflow data</a:t>
            </a:r>
          </a:p>
          <a:p>
            <a:pPr lvl="1"/>
            <a:r>
              <a:rPr lang="en-US" sz="2200" dirty="0"/>
              <a:t>Basin attributes</a:t>
            </a:r>
          </a:p>
          <a:p>
            <a:pPr lvl="1"/>
            <a:endParaRPr lang="en-US" sz="2200" dirty="0"/>
          </a:p>
          <a:p>
            <a:r>
              <a:rPr lang="en-US" sz="2200" dirty="0"/>
              <a:t>For this project we selected </a:t>
            </a:r>
            <a:r>
              <a:rPr lang="en-US" sz="2200" b="1"/>
              <a:t>HUC 17 </a:t>
            </a:r>
            <a:r>
              <a:rPr lang="en-US" sz="2200" dirty="0"/>
              <a:t>for our model and used </a:t>
            </a:r>
            <a:r>
              <a:rPr lang="en-US" sz="2200" b="1"/>
              <a:t>HUC 18 </a:t>
            </a:r>
            <a:r>
              <a:rPr lang="en-US" sz="2200" dirty="0"/>
              <a:t>for Transfer Learning</a:t>
            </a:r>
          </a:p>
        </p:txBody>
      </p:sp>
      <p:pic>
        <p:nvPicPr>
          <p:cNvPr id="7" name="Picture 6" descr="A map of the united states&#10;&#10;Description automatically generated">
            <a:extLst>
              <a:ext uri="{FF2B5EF4-FFF2-40B4-BE49-F238E27FC236}">
                <a16:creationId xmlns:a16="http://schemas.microsoft.com/office/drawing/2014/main" id="{43527BB8-489B-79A6-FA9E-5929CEC93E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20" t="15963" r="15914" b="12015"/>
          <a:stretch/>
        </p:blipFill>
        <p:spPr>
          <a:xfrm>
            <a:off x="313743" y="1618937"/>
            <a:ext cx="6111643" cy="4392119"/>
          </a:xfrm>
          <a:prstGeom prst="rect">
            <a:avLst/>
          </a:prstGeom>
        </p:spPr>
      </p:pic>
      <p:sp>
        <p:nvSpPr>
          <p:cNvPr id="8" name="TextBox 7">
            <a:extLst>
              <a:ext uri="{FF2B5EF4-FFF2-40B4-BE49-F238E27FC236}">
                <a16:creationId xmlns:a16="http://schemas.microsoft.com/office/drawing/2014/main" id="{CB3C300D-F947-7B8A-7FC3-75B37D1E4361}"/>
              </a:ext>
            </a:extLst>
          </p:cNvPr>
          <p:cNvSpPr txBox="1"/>
          <p:nvPr/>
        </p:nvSpPr>
        <p:spPr>
          <a:xfrm>
            <a:off x="732447" y="1380725"/>
            <a:ext cx="886781" cy="369332"/>
          </a:xfrm>
          <a:prstGeom prst="wedgeRectCallout">
            <a:avLst>
              <a:gd name="adj1" fmla="val 37215"/>
              <a:gd name="adj2" fmla="val 179359"/>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r>
              <a:rPr lang="en-US"/>
              <a:t>HUC 17</a:t>
            </a:r>
            <a:endParaRPr lang="en-ID"/>
          </a:p>
        </p:txBody>
      </p:sp>
      <p:sp>
        <p:nvSpPr>
          <p:cNvPr id="9" name="TextBox 8">
            <a:extLst>
              <a:ext uri="{FF2B5EF4-FFF2-40B4-BE49-F238E27FC236}">
                <a16:creationId xmlns:a16="http://schemas.microsoft.com/office/drawing/2014/main" id="{DAAF0E16-D2BF-76DC-6634-29BF5F88639C}"/>
              </a:ext>
            </a:extLst>
          </p:cNvPr>
          <p:cNvSpPr txBox="1"/>
          <p:nvPr/>
        </p:nvSpPr>
        <p:spPr>
          <a:xfrm>
            <a:off x="190593" y="4726088"/>
            <a:ext cx="886781" cy="369332"/>
          </a:xfrm>
          <a:prstGeom prst="wedgeRectCallout">
            <a:avLst>
              <a:gd name="adj1" fmla="val 52138"/>
              <a:gd name="adj2" fmla="val -226392"/>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a:t>HUC 18</a:t>
            </a:r>
            <a:endParaRPr lang="en-ID"/>
          </a:p>
        </p:txBody>
      </p:sp>
      <p:sp>
        <p:nvSpPr>
          <p:cNvPr id="5" name="Flowchart: Connector 4">
            <a:extLst>
              <a:ext uri="{FF2B5EF4-FFF2-40B4-BE49-F238E27FC236}">
                <a16:creationId xmlns:a16="http://schemas.microsoft.com/office/drawing/2014/main" id="{56D2D682-788A-AF39-F0CC-651DD021892F}"/>
              </a:ext>
            </a:extLst>
          </p:cNvPr>
          <p:cNvSpPr/>
          <p:nvPr/>
        </p:nvSpPr>
        <p:spPr>
          <a:xfrm>
            <a:off x="633984" y="6034899"/>
            <a:ext cx="121219" cy="121219"/>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400"/>
          </a:p>
        </p:txBody>
      </p:sp>
      <p:sp>
        <p:nvSpPr>
          <p:cNvPr id="10" name="TextBox 9">
            <a:extLst>
              <a:ext uri="{FF2B5EF4-FFF2-40B4-BE49-F238E27FC236}">
                <a16:creationId xmlns:a16="http://schemas.microsoft.com/office/drawing/2014/main" id="{F158704A-D3BA-5A00-57E2-F5B86F520BA0}"/>
              </a:ext>
            </a:extLst>
          </p:cNvPr>
          <p:cNvSpPr txBox="1"/>
          <p:nvPr/>
        </p:nvSpPr>
        <p:spPr>
          <a:xfrm>
            <a:off x="755203" y="5940741"/>
            <a:ext cx="761707" cy="307777"/>
          </a:xfrm>
          <a:prstGeom prst="rect">
            <a:avLst/>
          </a:prstGeom>
          <a:noFill/>
        </p:spPr>
        <p:txBody>
          <a:bodyPr wrap="square">
            <a:spAutoFit/>
          </a:bodyPr>
          <a:lstStyle/>
          <a:p>
            <a:r>
              <a:rPr lang="en-US" sz="1400"/>
              <a:t>Basin</a:t>
            </a:r>
            <a:endParaRPr lang="en-ID" sz="1400"/>
          </a:p>
        </p:txBody>
      </p:sp>
      <p:sp>
        <p:nvSpPr>
          <p:cNvPr id="11" name="TextBox 10">
            <a:extLst>
              <a:ext uri="{FF2B5EF4-FFF2-40B4-BE49-F238E27FC236}">
                <a16:creationId xmlns:a16="http://schemas.microsoft.com/office/drawing/2014/main" id="{FF70B2D8-BAE1-73CB-7C4C-AECE4DE85C2B}"/>
              </a:ext>
            </a:extLst>
          </p:cNvPr>
          <p:cNvSpPr txBox="1"/>
          <p:nvPr/>
        </p:nvSpPr>
        <p:spPr>
          <a:xfrm>
            <a:off x="1830652" y="5940741"/>
            <a:ext cx="2335117" cy="307777"/>
          </a:xfrm>
          <a:prstGeom prst="rect">
            <a:avLst/>
          </a:prstGeom>
          <a:noFill/>
        </p:spPr>
        <p:txBody>
          <a:bodyPr wrap="square">
            <a:spAutoFit/>
          </a:bodyPr>
          <a:lstStyle/>
          <a:p>
            <a:r>
              <a:rPr lang="en-US" sz="1400"/>
              <a:t>Hydrologic Unit Code (HUC)</a:t>
            </a:r>
            <a:endParaRPr lang="en-ID" sz="1400"/>
          </a:p>
        </p:txBody>
      </p:sp>
      <p:sp>
        <p:nvSpPr>
          <p:cNvPr id="12" name="Rectangle 11">
            <a:extLst>
              <a:ext uri="{FF2B5EF4-FFF2-40B4-BE49-F238E27FC236}">
                <a16:creationId xmlns:a16="http://schemas.microsoft.com/office/drawing/2014/main" id="{A9A36BE7-C8D7-03E1-8454-6DB40579340C}"/>
              </a:ext>
            </a:extLst>
          </p:cNvPr>
          <p:cNvSpPr/>
          <p:nvPr/>
        </p:nvSpPr>
        <p:spPr>
          <a:xfrm>
            <a:off x="1516910" y="5974464"/>
            <a:ext cx="313742" cy="24033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D" sz="1400"/>
          </a:p>
        </p:txBody>
      </p:sp>
    </p:spTree>
    <p:extLst>
      <p:ext uri="{BB962C8B-B14F-4D97-AF65-F5344CB8AC3E}">
        <p14:creationId xmlns:p14="http://schemas.microsoft.com/office/powerpoint/2010/main" val="25846393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3"/>
          <p:cNvSpPr txBox="1">
            <a:spLocks noGrp="1"/>
          </p:cNvSpPr>
          <p:nvPr>
            <p:ph type="title"/>
          </p:nvPr>
        </p:nvSpPr>
        <p:spPr>
          <a:xfrm>
            <a:off x="804672" y="802955"/>
            <a:ext cx="4766330" cy="1454051"/>
          </a:xfrm>
          <a:prstGeom prst="rect">
            <a:avLst/>
          </a:prstGeom>
        </p:spPr>
        <p:txBody>
          <a:bodyPr spcFirstLastPara="1" vert="horz" lIns="91440" tIns="45720" rIns="91440" bIns="45720" rtlCol="0" anchor="ctr" anchorCtr="0">
            <a:normAutofit/>
          </a:bodyPr>
          <a:lstStyle/>
          <a:p>
            <a:pPr marL="0" lvl="0" indent="0">
              <a:spcAft>
                <a:spcPts val="0"/>
              </a:spcAft>
              <a:buClr>
                <a:schemeClr val="accent1"/>
              </a:buClr>
              <a:buSzPts val="2976"/>
            </a:pPr>
            <a:r>
              <a:rPr lang="en-US" sz="3600" b="0" i="0" u="none" strike="noStrike" kern="1200" cap="none">
                <a:latin typeface="+mj-lt"/>
                <a:ea typeface="+mj-ea"/>
                <a:cs typeface="+mj-cs"/>
                <a:sym typeface="Roboto Slab"/>
              </a:rPr>
              <a:t>Long Short-Term M</a:t>
            </a:r>
            <a:r>
              <a:rPr lang="en-US" sz="3600">
                <a:sym typeface="Roboto Slab"/>
              </a:rPr>
              <a:t>emory (LSTM)</a:t>
            </a:r>
            <a:r>
              <a:rPr lang="en-US" sz="3600" b="0" i="0" u="none" strike="noStrike" kern="1200" cap="none">
                <a:latin typeface="+mj-lt"/>
                <a:ea typeface="+mj-ea"/>
                <a:cs typeface="+mj-cs"/>
                <a:sym typeface="Roboto Slab"/>
              </a:rPr>
              <a:t> Model</a:t>
            </a:r>
          </a:p>
        </p:txBody>
      </p:sp>
      <p:sp>
        <p:nvSpPr>
          <p:cNvPr id="187" name="Google Shape;187;p3"/>
          <p:cNvSpPr txBox="1">
            <a:spLocks noGrp="1"/>
          </p:cNvSpPr>
          <p:nvPr>
            <p:ph type="body" idx="1"/>
          </p:nvPr>
        </p:nvSpPr>
        <p:spPr>
          <a:xfrm>
            <a:off x="804672" y="2421683"/>
            <a:ext cx="4765949" cy="3353476"/>
          </a:xfrm>
          <a:prstGeom prst="rect">
            <a:avLst/>
          </a:prstGeom>
        </p:spPr>
        <p:txBody>
          <a:bodyPr spcFirstLastPara="1" vert="horz" lIns="91440" tIns="45720" rIns="91440" bIns="45720" rtlCol="0" anchor="t" anchorCtr="0">
            <a:normAutofit/>
          </a:bodyPr>
          <a:lstStyle/>
          <a:p>
            <a:pPr marL="0" lvl="2">
              <a:spcBef>
                <a:spcPts val="0"/>
              </a:spcBef>
              <a:spcAft>
                <a:spcPts val="0"/>
              </a:spcAft>
              <a:buSzPts val="2000"/>
            </a:pPr>
            <a:r>
              <a:rPr lang="en-US" sz="1800"/>
              <a:t>LSTM networks have shown significant promise in the field of hydrology</a:t>
            </a:r>
          </a:p>
          <a:p>
            <a:pPr marL="742950" lvl="3">
              <a:spcBef>
                <a:spcPts val="1200"/>
              </a:spcBef>
              <a:buSzPts val="2000"/>
            </a:pPr>
            <a:r>
              <a:rPr lang="en-US"/>
              <a:t>They can capture temporal dependencies</a:t>
            </a:r>
          </a:p>
          <a:p>
            <a:pPr marL="742950" lvl="3">
              <a:spcBef>
                <a:spcPts val="1200"/>
              </a:spcBef>
              <a:buSzPts val="2000"/>
            </a:pPr>
            <a:r>
              <a:rPr lang="en-US"/>
              <a:t>They have memory cells that can retain information over extended periods</a:t>
            </a:r>
          </a:p>
          <a:p>
            <a:pPr marL="285750" lvl="2">
              <a:spcBef>
                <a:spcPts val="1200"/>
              </a:spcBef>
              <a:buSzPts val="2000"/>
            </a:pPr>
            <a:endParaRPr lang="en-US" sz="1800"/>
          </a:p>
          <a:p>
            <a:pPr marL="285750" lvl="2">
              <a:spcBef>
                <a:spcPts val="1200"/>
              </a:spcBef>
              <a:buSzPts val="2000"/>
            </a:pPr>
            <a:r>
              <a:rPr lang="en-US" sz="1800"/>
              <a:t>Chosen LSTM -&gt; 250 hidden size</a:t>
            </a:r>
          </a:p>
          <a:p>
            <a:pPr marL="285750" lvl="2">
              <a:spcBef>
                <a:spcPts val="1200"/>
              </a:spcBef>
              <a:spcAft>
                <a:spcPts val="0"/>
              </a:spcAft>
              <a:buSzPts val="1600"/>
            </a:pPr>
            <a:endParaRPr lang="en-US" sz="1800"/>
          </a:p>
          <a:p>
            <a:pPr marL="285750" lvl="2">
              <a:spcBef>
                <a:spcPts val="1200"/>
              </a:spcBef>
              <a:spcAft>
                <a:spcPts val="0"/>
              </a:spcAft>
              <a:buSzPts val="1600"/>
            </a:pPr>
            <a:endParaRPr lang="en-US" sz="1800"/>
          </a:p>
          <a:p>
            <a:pPr marL="285750" lvl="2">
              <a:spcBef>
                <a:spcPts val="1200"/>
              </a:spcBef>
              <a:spcAft>
                <a:spcPts val="0"/>
              </a:spcAft>
              <a:buSzPts val="1600"/>
            </a:pPr>
            <a:endParaRPr lang="en-US" sz="1800"/>
          </a:p>
        </p:txBody>
      </p:sp>
      <p:grpSp>
        <p:nvGrpSpPr>
          <p:cNvPr id="196" name="Group 19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97" name="Freeform: Shape 19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Shape 19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Shape 19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Freeform: Shape 19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diagram of a flowchart&#10;&#10;Description automatically generated">
            <a:extLst>
              <a:ext uri="{FF2B5EF4-FFF2-40B4-BE49-F238E27FC236}">
                <a16:creationId xmlns:a16="http://schemas.microsoft.com/office/drawing/2014/main" id="{59AF6FC3-C766-6F28-C1CE-080EA13B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392" y="2773354"/>
            <a:ext cx="4142232" cy="2097332"/>
          </a:xfrm>
          <a:prstGeom prst="rect">
            <a:avLst/>
          </a:prstGeom>
        </p:spPr>
      </p:pic>
      <p:sp>
        <p:nvSpPr>
          <p:cNvPr id="2" name="矩形: 圆角 1">
            <a:extLst>
              <a:ext uri="{FF2B5EF4-FFF2-40B4-BE49-F238E27FC236}">
                <a16:creationId xmlns:a16="http://schemas.microsoft.com/office/drawing/2014/main" id="{82FD3780-D5F5-E8B8-8BFF-2A2383773A1D}"/>
              </a:ext>
            </a:extLst>
          </p:cNvPr>
          <p:cNvSpPr/>
          <p:nvPr/>
        </p:nvSpPr>
        <p:spPr>
          <a:xfrm>
            <a:off x="8410647" y="956797"/>
            <a:ext cx="2738616" cy="146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ea typeface="等线"/>
                <a:cs typeface="Calibri"/>
              </a:rPr>
              <a:t>Input:</a:t>
            </a:r>
          </a:p>
          <a:p>
            <a:pPr algn="ctr"/>
            <a:r>
              <a:rPr lang="zh-CN" altLang="en-US">
                <a:ea typeface="等线"/>
                <a:cs typeface="Calibri"/>
              </a:rPr>
              <a:t>Forcing data</a:t>
            </a:r>
          </a:p>
          <a:p>
            <a:pPr algn="ctr"/>
            <a:r>
              <a:rPr lang="zh-CN" altLang="en-US">
                <a:ea typeface="等线"/>
                <a:cs typeface="Calibri"/>
              </a:rPr>
              <a:t>Basin attributes</a:t>
            </a:r>
          </a:p>
        </p:txBody>
      </p:sp>
      <p:sp>
        <p:nvSpPr>
          <p:cNvPr id="4" name="矩形: 圆角 3">
            <a:extLst>
              <a:ext uri="{FF2B5EF4-FFF2-40B4-BE49-F238E27FC236}">
                <a16:creationId xmlns:a16="http://schemas.microsoft.com/office/drawing/2014/main" id="{DFD9E432-0AF9-0B0B-CE9E-271C0CECD765}"/>
              </a:ext>
            </a:extLst>
          </p:cNvPr>
          <p:cNvSpPr/>
          <p:nvPr/>
        </p:nvSpPr>
        <p:spPr>
          <a:xfrm>
            <a:off x="8450752" y="5270977"/>
            <a:ext cx="2738616" cy="14667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Output:</a:t>
            </a:r>
            <a:endParaRPr lang="zh-CN">
              <a:ea typeface="等线" panose="02010600030101010101" pitchFamily="2" charset="-122"/>
              <a:cs typeface="Calibri"/>
            </a:endParaRPr>
          </a:p>
          <a:p>
            <a:pPr algn="ctr"/>
            <a:r>
              <a:rPr lang="zh-CN" altLang="en-US">
                <a:ea typeface="等线"/>
                <a:cs typeface="Calibri"/>
              </a:rPr>
              <a:t>Discharge prediction</a:t>
            </a:r>
          </a:p>
        </p:txBody>
      </p:sp>
      <p:sp>
        <p:nvSpPr>
          <p:cNvPr id="5" name="箭头: 下 4">
            <a:extLst>
              <a:ext uri="{FF2B5EF4-FFF2-40B4-BE49-F238E27FC236}">
                <a16:creationId xmlns:a16="http://schemas.microsoft.com/office/drawing/2014/main" id="{F6447106-7E57-7E7D-9E0F-D2E90EDF68C0}"/>
              </a:ext>
            </a:extLst>
          </p:cNvPr>
          <p:cNvSpPr/>
          <p:nvPr/>
        </p:nvSpPr>
        <p:spPr>
          <a:xfrm>
            <a:off x="9653910" y="2589654"/>
            <a:ext cx="252090" cy="3666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B9DB8119-E03A-9B6F-B6BB-5D3A168AC362}"/>
              </a:ext>
            </a:extLst>
          </p:cNvPr>
          <p:cNvSpPr/>
          <p:nvPr/>
        </p:nvSpPr>
        <p:spPr>
          <a:xfrm>
            <a:off x="9694015" y="4869924"/>
            <a:ext cx="252090" cy="3666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3D6-A8F6-98B3-83C9-60BD9DC6D8A9}"/>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kern="1200">
                <a:solidFill>
                  <a:schemeClr val="tx1"/>
                </a:solidFill>
                <a:latin typeface="+mj-lt"/>
                <a:ea typeface="+mj-ea"/>
                <a:cs typeface="+mj-cs"/>
              </a:rPr>
              <a:t>Monte Carlo Dropout (MCD)</a:t>
            </a:r>
          </a:p>
        </p:txBody>
      </p:sp>
      <p:sp>
        <p:nvSpPr>
          <p:cNvPr id="3" name="Text Placeholder 2">
            <a:extLst>
              <a:ext uri="{FF2B5EF4-FFF2-40B4-BE49-F238E27FC236}">
                <a16:creationId xmlns:a16="http://schemas.microsoft.com/office/drawing/2014/main" id="{3FCCC5AF-2213-0BC4-82CF-78582527F811}"/>
              </a:ext>
            </a:extLst>
          </p:cNvPr>
          <p:cNvSpPr>
            <a:spLocks noGrp="1"/>
          </p:cNvSpPr>
          <p:nvPr>
            <p:ph type="body" idx="1"/>
          </p:nvPr>
        </p:nvSpPr>
        <p:spPr>
          <a:xfrm>
            <a:off x="876693" y="2533476"/>
            <a:ext cx="4110979" cy="3447832"/>
          </a:xfrm>
        </p:spPr>
        <p:txBody>
          <a:bodyPr vert="horz" lIns="91440" tIns="45720" rIns="91440" bIns="45720" rtlCol="0" anchor="t">
            <a:normAutofit fontScale="92500"/>
          </a:bodyPr>
          <a:lstStyle/>
          <a:p>
            <a:r>
              <a:rPr lang="en-US" sz="2000"/>
              <a:t>For chosen LSTM model, MCD was used:</a:t>
            </a:r>
          </a:p>
          <a:p>
            <a:pPr lvl="1"/>
            <a:r>
              <a:rPr lang="en-US" sz="2000"/>
              <a:t>Provides uncertainty estimation by taking N samples</a:t>
            </a:r>
          </a:p>
          <a:p>
            <a:pPr lvl="1"/>
            <a:r>
              <a:rPr lang="en-US" sz="2000"/>
              <a:t>Regularization technique, preventing overfitting</a:t>
            </a:r>
            <a:endParaRPr lang="en-US" sz="2000">
              <a:cs typeface="Calibri"/>
            </a:endParaRPr>
          </a:p>
          <a:p>
            <a:pPr lvl="1"/>
            <a:r>
              <a:rPr lang="en-US" sz="2000"/>
              <a:t>Allows for creating an ensemble</a:t>
            </a:r>
          </a:p>
          <a:p>
            <a:pPr lvl="1"/>
            <a:endParaRPr lang="en-US" sz="2000"/>
          </a:p>
          <a:p>
            <a:r>
              <a:rPr lang="en-US" sz="2400"/>
              <a:t>Number of samples -&gt; 1000</a:t>
            </a:r>
            <a:endParaRPr lang="en-US" sz="2000"/>
          </a:p>
          <a:p>
            <a:r>
              <a:rPr lang="en-US" sz="2400">
                <a:cs typeface="Calibri"/>
              </a:rPr>
              <a:t>Dropout rate </a:t>
            </a:r>
            <a:r>
              <a:rPr lang="en-US" sz="2400">
                <a:ea typeface="+mn-lt"/>
                <a:cs typeface="+mn-lt"/>
              </a:rPr>
              <a:t>-&gt; 0.2, 0.3, 0.4, 0.5</a:t>
            </a:r>
            <a:endParaRPr lang="en-US" sz="2400">
              <a:cs typeface="Calibri"/>
            </a:endParaRPr>
          </a:p>
          <a:p>
            <a:pPr lvl="1"/>
            <a:endParaRPr lang="en-US" sz="2000"/>
          </a:p>
          <a:p>
            <a:pPr lvl="1"/>
            <a:endParaRPr lang="en-US" sz="2000">
              <a:cs typeface="Calibri" panose="020F0502020204030204"/>
            </a:endParaRPr>
          </a:p>
        </p:txBody>
      </p:sp>
      <p:pic>
        <p:nvPicPr>
          <p:cNvPr id="6" name="Picture 5" descr="A diagram of a network&#10;&#10;Description automatically generated">
            <a:extLst>
              <a:ext uri="{FF2B5EF4-FFF2-40B4-BE49-F238E27FC236}">
                <a16:creationId xmlns:a16="http://schemas.microsoft.com/office/drawing/2014/main" id="{EBEEDEC1-EC13-CB2C-E290-B30240B67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72" y="2091893"/>
            <a:ext cx="6389346" cy="2683524"/>
          </a:xfrm>
          <a:prstGeom prst="rect">
            <a:avLst/>
          </a:prstGeom>
        </p:spPr>
      </p:pic>
      <p:grpSp>
        <p:nvGrpSpPr>
          <p:cNvPr id="8" name="Group 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5969322"/>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45FA38EFD6D645960FBC0DDB903B21" ma:contentTypeVersion="15" ma:contentTypeDescription="Een nieuw document maken." ma:contentTypeScope="" ma:versionID="78fbb400a88b99bdc7bc50e9636a02a1">
  <xsd:schema xmlns:xsd="http://www.w3.org/2001/XMLSchema" xmlns:xs="http://www.w3.org/2001/XMLSchema" xmlns:p="http://schemas.microsoft.com/office/2006/metadata/properties" xmlns:ns3="cd5db80a-28fe-45ff-85db-1519f069e397" xmlns:ns4="e015ac9b-3df2-44de-9ba6-1f54a1c2d7fa" targetNamespace="http://schemas.microsoft.com/office/2006/metadata/properties" ma:root="true" ma:fieldsID="1b5dc5ed51541aacaf27d21d0c9391ee" ns3:_="" ns4:_="">
    <xsd:import namespace="cd5db80a-28fe-45ff-85db-1519f069e397"/>
    <xsd:import namespace="e015ac9b-3df2-44de-9ba6-1f54a1c2d7f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ystemTags"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5db80a-28fe-45ff-85db-1519f069e3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15ac9b-3df2-44de-9ba6-1f54a1c2d7fa" elementFormDefault="qualified">
    <xsd:import namespace="http://schemas.microsoft.com/office/2006/documentManagement/types"/>
    <xsd:import namespace="http://schemas.microsoft.com/office/infopath/2007/PartnerControls"/>
    <xsd:element name="SharedWithUsers" ma:index="1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Gedeeld met details" ma:internalName="SharedWithDetails" ma:readOnly="true">
      <xsd:simpleType>
        <xsd:restriction base="dms:Note">
          <xsd:maxLength value="255"/>
        </xsd:restriction>
      </xsd:simpleType>
    </xsd:element>
    <xsd:element name="SharingHintHash" ma:index="13"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015ac9b-3df2-44de-9ba6-1f54a1c2d7fa">
      <UserInfo>
        <DisplayName>Jip Harthoorn</DisplayName>
        <AccountId>4450</AccountId>
        <AccountType/>
      </UserInfo>
      <UserInfo>
        <DisplayName>Roos-Anne Klok</DisplayName>
        <AccountId>6596</AccountId>
        <AccountType/>
      </UserInfo>
      <UserInfo>
        <DisplayName>Ties Kukler</DisplayName>
        <AccountId>6597</AccountId>
        <AccountType/>
      </UserInfo>
    </SharedWithUsers>
    <_activity xmlns="cd5db80a-28fe-45ff-85db-1519f069e397" xsi:nil="true"/>
  </documentManagement>
</p:properties>
</file>

<file path=customXml/itemProps1.xml><?xml version="1.0" encoding="utf-8"?>
<ds:datastoreItem xmlns:ds="http://schemas.openxmlformats.org/officeDocument/2006/customXml" ds:itemID="{8559DAD4-EC8F-4D34-8677-0DFA51EC1EF0}">
  <ds:schemaRefs>
    <ds:schemaRef ds:uri="cd5db80a-28fe-45ff-85db-1519f069e397"/>
    <ds:schemaRef ds:uri="e015ac9b-3df2-44de-9ba6-1f54a1c2d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3907AC6-0320-4B90-94BB-78233CD63627}">
  <ds:schemaRefs>
    <ds:schemaRef ds:uri="http://schemas.microsoft.com/sharepoint/v3/contenttype/forms"/>
  </ds:schemaRefs>
</ds:datastoreItem>
</file>

<file path=customXml/itemProps3.xml><?xml version="1.0" encoding="utf-8"?>
<ds:datastoreItem xmlns:ds="http://schemas.openxmlformats.org/officeDocument/2006/customXml" ds:itemID="{4D267568-1C19-45B7-9A10-46A54BABB3BA}">
  <ds:schemaRefs>
    <ds:schemaRef ds:uri="http://purl.org/dc/dcmitype/"/>
    <ds:schemaRef ds:uri="http://schemas.microsoft.com/office/2006/documentManagement/types"/>
    <ds:schemaRef ds:uri="http://purl.org/dc/elements/1.1/"/>
    <ds:schemaRef ds:uri="e015ac9b-3df2-44de-9ba6-1f54a1c2d7fa"/>
    <ds:schemaRef ds:uri="http://schemas.microsoft.com/office/infopath/2007/PartnerControls"/>
    <ds:schemaRef ds:uri="http://www.w3.org/XML/1998/namespace"/>
    <ds:schemaRef ds:uri="http://schemas.openxmlformats.org/package/2006/metadata/core-properties"/>
    <ds:schemaRef ds:uri="cd5db80a-28fe-45ff-85db-1519f069e397"/>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1793</Words>
  <Application>Microsoft Office PowerPoint</Application>
  <PresentationFormat>Widescreen</PresentationFormat>
  <Paragraphs>195</Paragraphs>
  <Slides>23</Slides>
  <Notes>11</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等线</vt:lpstr>
      <vt:lpstr>Arial</vt:lpstr>
      <vt:lpstr>Calibri</vt:lpstr>
      <vt:lpstr>Calibri Light</vt:lpstr>
      <vt:lpstr>Calibri Light (Headings)</vt:lpstr>
      <vt:lpstr>Helvetica</vt:lpstr>
      <vt:lpstr>Noto Sans Symbols</vt:lpstr>
      <vt:lpstr>Roboto Slab</vt:lpstr>
      <vt:lpstr>Roboto Slab Medium</vt:lpstr>
      <vt:lpstr>system-ui</vt:lpstr>
      <vt:lpstr>Office Theme</vt:lpstr>
      <vt:lpstr>HBV Team - 02/02/2024 Dwiva Anbiya Taruna - 5849578 Konstantina Bourazani - 5728347 Hang Long - 5743702 Thomas Poort - 4715500 </vt:lpstr>
      <vt:lpstr>Rainfall – Runoff</vt:lpstr>
      <vt:lpstr>Significance of Modeling Rainfall-Runoff</vt:lpstr>
      <vt:lpstr>Need for probabilistic predictions</vt:lpstr>
      <vt:lpstr>PowerPoint Presentation</vt:lpstr>
      <vt:lpstr>Objectives/Workplan</vt:lpstr>
      <vt:lpstr>Data</vt:lpstr>
      <vt:lpstr>Long Short-Term Memory (LSTM) Model</vt:lpstr>
      <vt:lpstr>Monte Carlo Dropout (MCD)</vt:lpstr>
      <vt:lpstr>Evaluation Metrics</vt:lpstr>
      <vt:lpstr>Results 1:  Discharge Forecasting</vt:lpstr>
      <vt:lpstr>Result 2: Uncertainty analysis</vt:lpstr>
      <vt:lpstr>Result 3: Single point prediction</vt:lpstr>
      <vt:lpstr>Result 4: Transferability</vt:lpstr>
      <vt:lpstr>Result 4: Transferability</vt:lpstr>
      <vt:lpstr>Conclusion</vt:lpstr>
      <vt:lpstr>Reflection</vt:lpstr>
      <vt:lpstr>Thank you for your attention</vt:lpstr>
      <vt:lpstr>Logbook</vt:lpstr>
      <vt:lpstr>Draft Outline</vt:lpstr>
      <vt:lpstr>HUC 18 Results</vt:lpstr>
      <vt:lpstr>Main objectives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HBV Team</dc:creator>
  <cp:lastModifiedBy>Thomas Poort</cp:lastModifiedBy>
  <cp:revision>2</cp:revision>
  <dcterms:created xsi:type="dcterms:W3CDTF">2022-12-05T11:14:18Z</dcterms:created>
  <dcterms:modified xsi:type="dcterms:W3CDTF">2024-02-02T15:39:33Z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0x010100F145FA38EFD6D645960FBC0DDB903B21</vt:lpwstr>
  </property>
</Properties>
</file>